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y="5143500" cx="9144000"/>
  <p:notesSz cx="6858000" cy="9144000"/>
  <p:embeddedFontLst>
    <p:embeddedFont>
      <p:font typeface="Roboto"/>
      <p:regular r:id="rId36"/>
      <p:bold r:id="rId37"/>
      <p:italic r:id="rId38"/>
      <p:boldItalic r:id="rId39"/>
    </p:embeddedFont>
    <p:embeddedFont>
      <p:font typeface="Roboto Light"/>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2441B5E-41F9-4693-8A0E-B01649815506}">
  <a:tblStyle styleId="{C2441B5E-41F9-4693-8A0E-B01649815506}"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Light-regular.fntdata"/><Relationship Id="rId20" Type="http://schemas.openxmlformats.org/officeDocument/2006/relationships/slide" Target="slides/slide13.xml"/><Relationship Id="rId42" Type="http://schemas.openxmlformats.org/officeDocument/2006/relationships/font" Target="fonts/RobotoLight-italic.fntdata"/><Relationship Id="rId41" Type="http://schemas.openxmlformats.org/officeDocument/2006/relationships/font" Target="fonts/RobotoLight-bold.fntdata"/><Relationship Id="rId22" Type="http://schemas.openxmlformats.org/officeDocument/2006/relationships/slide" Target="slides/slide15.xml"/><Relationship Id="rId21" Type="http://schemas.openxmlformats.org/officeDocument/2006/relationships/slide" Target="slides/slide14.xml"/><Relationship Id="rId43" Type="http://schemas.openxmlformats.org/officeDocument/2006/relationships/font" Target="fonts/RobotoLight-boldItalic.fnt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Roboto-bold.fntdata"/><Relationship Id="rId14" Type="http://schemas.openxmlformats.org/officeDocument/2006/relationships/slide" Target="slides/slide7.xml"/><Relationship Id="rId36" Type="http://schemas.openxmlformats.org/officeDocument/2006/relationships/font" Target="fonts/Roboto-regular.fntdata"/><Relationship Id="rId17" Type="http://schemas.openxmlformats.org/officeDocument/2006/relationships/slide" Target="slides/slide10.xml"/><Relationship Id="rId39" Type="http://schemas.openxmlformats.org/officeDocument/2006/relationships/font" Target="fonts/Roboto-boldItalic.fntdata"/><Relationship Id="rId16" Type="http://schemas.openxmlformats.org/officeDocument/2006/relationships/slide" Target="slides/slide9.xml"/><Relationship Id="rId38" Type="http://schemas.openxmlformats.org/officeDocument/2006/relationships/font" Target="fonts/Roboto-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lac.coop/" TargetMode="External"/><Relationship Id="rId3" Type="http://schemas.openxmlformats.org/officeDocument/2006/relationships/hyperlink" Target="https://prizeforcities.org/project/sustainable-food-production-rosario"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arthbound.report/2020/01/31/building-of-the-week-khoo-teck-puat-hospita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8319c1e7af_0_4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28319c1e7af_0_4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chemeClr val="dk1"/>
              </a:buClr>
              <a:buSzPts val="1400"/>
              <a:buFont typeface="Arial"/>
              <a:buNone/>
            </a:pPr>
            <a:r>
              <a:t/>
            </a:r>
            <a:endParaRPr/>
          </a:p>
        </p:txBody>
      </p:sp>
      <p:sp>
        <p:nvSpPr>
          <p:cNvPr id="92" name="Google Shape;92;g28319c1e7af_0_4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8319c1e7af_0_6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g28319c1e7af_0_6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Compass and map. </a:t>
            </a:r>
            <a:endParaRPr/>
          </a:p>
          <a:p>
            <a:pPr indent="-298450" lvl="0" marL="457200" rtl="0" algn="l">
              <a:lnSpc>
                <a:spcPct val="100000"/>
              </a:lnSpc>
              <a:spcBef>
                <a:spcPts val="0"/>
              </a:spcBef>
              <a:spcAft>
                <a:spcPts val="0"/>
              </a:spcAft>
              <a:buSzPts val="1100"/>
              <a:buChar char="●"/>
            </a:pPr>
            <a:r>
              <a:rPr lang="en-GB"/>
              <a:t>Also simple – focuses not on monetary flows but on nature’s flows, and on fundamental relationships of humanity to the rest of the living world.</a:t>
            </a:r>
            <a:endParaRPr/>
          </a:p>
          <a:p>
            <a:pPr indent="-298450" lvl="0" marL="457200" rtl="0" algn="l">
              <a:lnSpc>
                <a:spcPct val="100000"/>
              </a:lnSpc>
              <a:spcBef>
                <a:spcPts val="0"/>
              </a:spcBef>
              <a:spcAft>
                <a:spcPts val="0"/>
              </a:spcAft>
              <a:buSzPts val="1100"/>
              <a:buChar char="●"/>
            </a:pPr>
            <a:r>
              <a:rPr lang="en-GB"/>
              <a:t>Map just as important as doughnut – spend this session getting to know its parts, invite you to add and evolve this diagram…</a:t>
            </a:r>
            <a:endParaRPr/>
          </a:p>
        </p:txBody>
      </p:sp>
      <p:sp>
        <p:nvSpPr>
          <p:cNvPr id="218" name="Google Shape;218;g28319c1e7af_0_60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8319c1e7af_0_6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28319c1e7af_0_6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Compass and map. </a:t>
            </a:r>
            <a:endParaRPr/>
          </a:p>
          <a:p>
            <a:pPr indent="-298450" lvl="0" marL="457200" rtl="0" algn="l">
              <a:lnSpc>
                <a:spcPct val="100000"/>
              </a:lnSpc>
              <a:spcBef>
                <a:spcPts val="0"/>
              </a:spcBef>
              <a:spcAft>
                <a:spcPts val="0"/>
              </a:spcAft>
              <a:buSzPts val="1100"/>
              <a:buChar char="●"/>
            </a:pPr>
            <a:r>
              <a:rPr lang="en-GB"/>
              <a:t>Also simple – focuses not on monetary flows but on nature’s flows, and on fundamental relationships of humanity to the rest of the living world.</a:t>
            </a:r>
            <a:endParaRPr/>
          </a:p>
          <a:p>
            <a:pPr indent="-298450" lvl="0" marL="457200" rtl="0" algn="l">
              <a:lnSpc>
                <a:spcPct val="100000"/>
              </a:lnSpc>
              <a:spcBef>
                <a:spcPts val="0"/>
              </a:spcBef>
              <a:spcAft>
                <a:spcPts val="0"/>
              </a:spcAft>
              <a:buSzPts val="1100"/>
              <a:buChar char="●"/>
            </a:pPr>
            <a:r>
              <a:rPr lang="en-GB"/>
              <a:t>Map just as important as doughnut – spend this session getting to know its parts, invite you to add and evolve this diagram…</a:t>
            </a:r>
            <a:endParaRPr/>
          </a:p>
        </p:txBody>
      </p:sp>
      <p:sp>
        <p:nvSpPr>
          <p:cNvPr id="239" name="Google Shape;239;g28319c1e7af_0_62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8319c1e7af_0_6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28319c1e7af_0_6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52" name="Google Shape;252;g28319c1e7af_0_64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8319c1e7af_0_6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g28319c1e7af_0_6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8319c1e7af_0_6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5" name="Google Shape;285;g28319c1e7af_0_6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8319c1e7af_0_6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28319c1e7af_0_6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98" name="Google Shape;298;g28319c1e7af_0_68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8319c1e7af_0_6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28319c1e7af_0_6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310" name="Google Shape;310;g28319c1e7af_0_69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8319c1e7af_0_7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g28319c1e7af_0_7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8319c1e7af_0_7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28319c1e7af_0_7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 LILAC Leeds Community-led homes – mutual ownership structure</a:t>
            </a:r>
            <a:br>
              <a:rPr lang="en-GB"/>
            </a:br>
            <a:r>
              <a:rPr lang="en-GB"/>
              <a:t>https://www.communityledhomes.org.uk/success-stories/lilac</a:t>
            </a:r>
            <a:endParaRPr/>
          </a:p>
          <a:p>
            <a:pPr indent="0" lvl="0" marL="0" rtl="0" algn="l">
              <a:lnSpc>
                <a:spcPct val="100000"/>
              </a:lnSpc>
              <a:spcBef>
                <a:spcPts val="0"/>
              </a:spcBef>
              <a:spcAft>
                <a:spcPts val="0"/>
              </a:spcAft>
              <a:buSzPts val="1400"/>
              <a:buNone/>
            </a:pPr>
            <a:r>
              <a:rPr lang="en-GB" u="sng">
                <a:solidFill>
                  <a:schemeClr val="hlink"/>
                </a:solidFill>
                <a:hlinkClick r:id="rId2"/>
              </a:rPr>
              <a:t>https://www.lilac.coop/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GB" sz="1000"/>
              <a:t>Food production in Rosario, Argentina. - IT COULD PARTIALLY WORK AS A MATCH FOR EXPLOITATIVE LABOUR ABOVE (</a:t>
            </a:r>
            <a:r>
              <a:rPr lang="en-GB" sz="1000">
                <a:solidFill>
                  <a:srgbClr val="212529"/>
                </a:solidFill>
                <a:highlight>
                  <a:schemeClr val="lt1"/>
                </a:highlight>
                <a:latin typeface="Arial"/>
                <a:ea typeface="Arial"/>
                <a:cs typeface="Arial"/>
                <a:sym typeface="Arial"/>
              </a:rPr>
              <a:t>mayor approved a municipal ordinance allowing the city to grant temporary tenure of vacant land to the urban poor for urban agriculture.)</a:t>
            </a:r>
            <a:br>
              <a:rPr lang="en-GB" sz="1000"/>
            </a:br>
            <a:r>
              <a:rPr lang="en-GB" sz="1000">
                <a:solidFill>
                  <a:srgbClr val="212529"/>
                </a:solidFill>
                <a:highlight>
                  <a:schemeClr val="lt1"/>
                </a:highlight>
                <a:latin typeface="Arial"/>
                <a:ea typeface="Arial"/>
                <a:cs typeface="Arial"/>
                <a:sym typeface="Arial"/>
              </a:rPr>
              <a:t>The program, designed to help improve food security and nutrition for low-income residents by strategically repurposing public land and private peri-urban spaces, now helps improve resilience to extreme events and reduce carbon emissions via more compact food supply chains.Urban farmers maintain temporary tenure of the land in exchange for its continued maintenance.</a:t>
            </a:r>
            <a:br>
              <a:rPr lang="en-GB" sz="1100">
                <a:solidFill>
                  <a:srgbClr val="212529"/>
                </a:solidFill>
                <a:highlight>
                  <a:schemeClr val="lt1"/>
                </a:highlight>
                <a:latin typeface="Arial"/>
                <a:ea typeface="Arial"/>
                <a:cs typeface="Arial"/>
                <a:sym typeface="Arial"/>
              </a:rPr>
            </a:br>
            <a:r>
              <a:rPr lang="en-GB" sz="1100" u="sng">
                <a:solidFill>
                  <a:schemeClr val="hlink"/>
                </a:solidFill>
                <a:highlight>
                  <a:schemeClr val="lt1"/>
                </a:highlight>
                <a:latin typeface="Arial"/>
                <a:ea typeface="Arial"/>
                <a:cs typeface="Arial"/>
                <a:sym typeface="Arial"/>
                <a:hlinkClick r:id="rId3"/>
              </a:rPr>
              <a:t>https://prizeforcities.org/project/sustainable-food-production-rosario</a:t>
            </a:r>
            <a:endParaRPr sz="1100">
              <a:solidFill>
                <a:srgbClr val="212529"/>
              </a:solidFill>
              <a:highlight>
                <a:schemeClr val="lt1"/>
              </a:highlight>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sz="1100">
              <a:solidFill>
                <a:srgbClr val="212529"/>
              </a:solidFill>
              <a:highlight>
                <a:schemeClr val="lt1"/>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77" name="Google Shape;377;g28319c1e7af_0_7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8319c1e7af_0_7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28319c1e7af_0_7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1200"/>
              </a:spcBef>
              <a:spcAft>
                <a:spcPts val="0"/>
              </a:spcAft>
              <a:buSzPts val="1100"/>
              <a:buNone/>
            </a:pPr>
            <a:r>
              <a:rPr lang="en-GB"/>
              <a:t> </a:t>
            </a:r>
            <a:r>
              <a:rPr lang="en-GB" sz="1200">
                <a:highlight>
                  <a:srgbClr val="FFFFFF"/>
                </a:highlight>
                <a:latin typeface="Arial"/>
                <a:ea typeface="Arial"/>
                <a:cs typeface="Arial"/>
                <a:sym typeface="Arial"/>
              </a:rPr>
              <a:t>Singapore hospital - designed with nature throughout, hallways in open air, community spaces that bring together not just patients but peoplel from community, rooftop where food for the hospital is grown. it can go both as regenerative and distributive - it is an example of elements in a ‘thriving neighbourhood’ as they were talking.</a:t>
            </a:r>
            <a:r>
              <a:rPr b="1" lang="en-GB" sz="1200">
                <a:highlight>
                  <a:srgbClr val="FFFFFF"/>
                </a:highlight>
                <a:latin typeface="Arial"/>
                <a:ea typeface="Arial"/>
                <a:cs typeface="Arial"/>
                <a:sym typeface="Arial"/>
              </a:rPr>
              <a:t> It’s an example of a social infrastructure that also addresses the spiritual and community needs. </a:t>
            </a:r>
            <a:endParaRPr/>
          </a:p>
          <a:p>
            <a:pPr indent="0" lvl="0" marL="0" rtl="0" algn="just">
              <a:lnSpc>
                <a:spcPct val="115000"/>
              </a:lnSpc>
              <a:spcBef>
                <a:spcPts val="1200"/>
              </a:spcBef>
              <a:spcAft>
                <a:spcPts val="0"/>
              </a:spcAft>
              <a:buSzPts val="1100"/>
              <a:buNone/>
            </a:pPr>
            <a:r>
              <a:rPr b="1" lang="en-GB" sz="1200" u="sng">
                <a:solidFill>
                  <a:schemeClr val="hlink"/>
                </a:solidFill>
                <a:highlight>
                  <a:srgbClr val="FFFFFF"/>
                </a:highlight>
                <a:latin typeface="Arial"/>
                <a:ea typeface="Arial"/>
                <a:cs typeface="Arial"/>
                <a:sym typeface="Arial"/>
                <a:hlinkClick r:id="rId2"/>
              </a:rPr>
              <a:t>https://earthbound.report/2020/01/31/building-of-the-week-khoo-teck-puat-hospital/</a:t>
            </a:r>
            <a:endParaRPr b="1" sz="1200">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Cheonggyencheong Stream Restoration project, Seoul.</a:t>
            </a:r>
            <a:endParaRPr/>
          </a:p>
        </p:txBody>
      </p:sp>
      <p:sp>
        <p:nvSpPr>
          <p:cNvPr id="397" name="Google Shape;397;g28319c1e7af_0_7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8319c1e7af_0_5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g28319c1e7af_0_5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8319c1e7af_0_7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6" name="Google Shape;416;g28319c1e7af_0_7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8319c1e7af_0_8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28319c1e7af_0_8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1200"/>
              </a:spcBef>
              <a:spcAft>
                <a:spcPts val="0"/>
              </a:spcAft>
              <a:buSzPts val="1100"/>
              <a:buNone/>
            </a:pPr>
            <a:r>
              <a:t/>
            </a:r>
            <a:endParaRPr/>
          </a:p>
          <a:p>
            <a:pPr indent="0" lvl="0" marL="0" rtl="0" algn="just">
              <a:lnSpc>
                <a:spcPct val="115000"/>
              </a:lnSpc>
              <a:spcBef>
                <a:spcPts val="1200"/>
              </a:spcBef>
              <a:spcAft>
                <a:spcPts val="0"/>
              </a:spcAft>
              <a:buSzPts val="1100"/>
              <a:buNone/>
            </a:pPr>
            <a:r>
              <a:t/>
            </a:r>
            <a:endParaRPr/>
          </a:p>
          <a:p>
            <a:pPr indent="0" lvl="0" marL="0" rtl="0" algn="just">
              <a:lnSpc>
                <a:spcPct val="115000"/>
              </a:lnSpc>
              <a:spcBef>
                <a:spcPts val="1200"/>
              </a:spcBef>
              <a:spcAft>
                <a:spcPts val="0"/>
              </a:spcAft>
              <a:buSzPts val="1100"/>
              <a:buNone/>
            </a:pPr>
            <a:r>
              <a:rPr lang="en-GB"/>
              <a:t>London housing crisis</a:t>
            </a:r>
            <a:endParaRPr/>
          </a:p>
          <a:p>
            <a:pPr indent="0" lvl="0" marL="0" rtl="0" algn="just">
              <a:lnSpc>
                <a:spcPct val="115000"/>
              </a:lnSpc>
              <a:spcBef>
                <a:spcPts val="1200"/>
              </a:spcBef>
              <a:spcAft>
                <a:spcPts val="0"/>
              </a:spcAft>
              <a:buSzPts val="1100"/>
              <a:buNone/>
            </a:pPr>
            <a:r>
              <a:rPr lang="en-GB"/>
              <a:t>https://beta.londoncouncils.gov.uk/index.php/news/2021/london-epicentre-housing-crisis#:~:text=Commenting%20on%20new%20research%20from,chronic%20shortage%20of%20social%20housing.</a:t>
            </a:r>
            <a:endParaRPr/>
          </a:p>
          <a:p>
            <a:pPr indent="0" lvl="0" marL="0" rtl="0" algn="just">
              <a:lnSpc>
                <a:spcPct val="115000"/>
              </a:lnSpc>
              <a:spcBef>
                <a:spcPts val="1200"/>
              </a:spcBef>
              <a:spcAft>
                <a:spcPts val="0"/>
              </a:spcAft>
              <a:buSzPts val="1100"/>
              <a:buNone/>
            </a:pPr>
            <a:r>
              <a:t/>
            </a:r>
            <a:endParaRPr/>
          </a:p>
          <a:p>
            <a:pPr indent="0" lvl="0" marL="0" rtl="0" algn="just">
              <a:lnSpc>
                <a:spcPct val="115000"/>
              </a:lnSpc>
              <a:spcBef>
                <a:spcPts val="1200"/>
              </a:spcBef>
              <a:spcAft>
                <a:spcPts val="0"/>
              </a:spcAft>
              <a:buSzPts val="1100"/>
              <a:buNone/>
            </a:pPr>
            <a:r>
              <a:t/>
            </a:r>
            <a:endParaRPr/>
          </a:p>
          <a:p>
            <a:pPr indent="0" lvl="0" marL="0" rtl="0" algn="just">
              <a:lnSpc>
                <a:spcPct val="115000"/>
              </a:lnSpc>
              <a:spcBef>
                <a:spcPts val="1200"/>
              </a:spcBef>
              <a:spcAft>
                <a:spcPts val="0"/>
              </a:spcAft>
              <a:buSzPts val="1100"/>
              <a:buNone/>
            </a:pPr>
            <a:r>
              <a:rPr lang="en-GB"/>
              <a:t> </a:t>
            </a:r>
            <a:r>
              <a:rPr lang="en-GB" sz="1200">
                <a:highlight>
                  <a:srgbClr val="FFFFFF"/>
                </a:highlight>
                <a:latin typeface="Arial"/>
                <a:ea typeface="Arial"/>
                <a:cs typeface="Arial"/>
                <a:sym typeface="Arial"/>
              </a:rPr>
              <a:t>Baan Man Kong, Thailand</a:t>
            </a:r>
            <a:endParaRPr/>
          </a:p>
          <a:p>
            <a:pPr indent="0" lvl="0" marL="0" rtl="0" algn="just">
              <a:lnSpc>
                <a:spcPct val="115000"/>
              </a:lnSpc>
              <a:spcBef>
                <a:spcPts val="1200"/>
              </a:spcBef>
              <a:spcAft>
                <a:spcPts val="0"/>
              </a:spcAft>
              <a:buSzPts val="1100"/>
              <a:buNone/>
            </a:pPr>
            <a:r>
              <a:rPr lang="en-GB"/>
              <a:t>https://news.trust.org/item/20210715224755-kmi5r/</a:t>
            </a:r>
            <a:endParaRPr/>
          </a:p>
          <a:p>
            <a:pPr indent="0" lvl="0" marL="0" rtl="0" algn="just">
              <a:lnSpc>
                <a:spcPct val="115000"/>
              </a:lnSpc>
              <a:spcBef>
                <a:spcPts val="1200"/>
              </a:spcBef>
              <a:spcAft>
                <a:spcPts val="0"/>
              </a:spcAft>
              <a:buSzPts val="1100"/>
              <a:buNone/>
            </a:pPr>
            <a:r>
              <a:rPr lang="en-GB"/>
              <a:t>https://arsomsilparchitect.co.th/en/project/sang-ton-eng-community/</a:t>
            </a:r>
            <a:endParaRPr/>
          </a:p>
          <a:p>
            <a:pPr indent="0" lvl="0" marL="0" rtl="0" algn="just">
              <a:lnSpc>
                <a:spcPct val="115000"/>
              </a:lnSpc>
              <a:spcBef>
                <a:spcPts val="1200"/>
              </a:spcBef>
              <a:spcAft>
                <a:spcPts val="0"/>
              </a:spcAft>
              <a:buSzPts val="1100"/>
              <a:buNone/>
            </a:pPr>
            <a:r>
              <a:t/>
            </a:r>
            <a:endParaRPr/>
          </a:p>
        </p:txBody>
      </p:sp>
      <p:sp>
        <p:nvSpPr>
          <p:cNvPr id="456" name="Google Shape;456;g28319c1e7af_0_8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8319c1e7af_0_8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28319c1e7af_0_8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1200"/>
              </a:spcBef>
              <a:spcAft>
                <a:spcPts val="0"/>
              </a:spcAft>
              <a:buSzPts val="1100"/>
              <a:buNone/>
            </a:pPr>
            <a:r>
              <a:t/>
            </a:r>
            <a:endParaRPr/>
          </a:p>
          <a:p>
            <a:pPr indent="0" lvl="0" marL="0" rtl="0" algn="just">
              <a:lnSpc>
                <a:spcPct val="115000"/>
              </a:lnSpc>
              <a:spcBef>
                <a:spcPts val="1200"/>
              </a:spcBef>
              <a:spcAft>
                <a:spcPts val="0"/>
              </a:spcAft>
              <a:buSzPts val="1100"/>
              <a:buNone/>
            </a:pPr>
            <a:r>
              <a:t/>
            </a:r>
            <a:endParaRPr/>
          </a:p>
          <a:p>
            <a:pPr indent="0" lvl="0" marL="0" rtl="0" algn="just">
              <a:lnSpc>
                <a:spcPct val="115000"/>
              </a:lnSpc>
              <a:spcBef>
                <a:spcPts val="1200"/>
              </a:spcBef>
              <a:spcAft>
                <a:spcPts val="0"/>
              </a:spcAft>
              <a:buSzPts val="1100"/>
              <a:buNone/>
            </a:pPr>
            <a:r>
              <a:rPr lang="en-GB"/>
              <a:t>London housing crisis</a:t>
            </a:r>
            <a:endParaRPr/>
          </a:p>
          <a:p>
            <a:pPr indent="0" lvl="0" marL="0" rtl="0" algn="just">
              <a:lnSpc>
                <a:spcPct val="115000"/>
              </a:lnSpc>
              <a:spcBef>
                <a:spcPts val="1200"/>
              </a:spcBef>
              <a:spcAft>
                <a:spcPts val="0"/>
              </a:spcAft>
              <a:buSzPts val="1100"/>
              <a:buNone/>
            </a:pPr>
            <a:r>
              <a:rPr lang="en-GB"/>
              <a:t>https://beta.londoncouncils.gov.uk/index.php/news/2021/london-epicentre-housing-crisis#:~:text=Commenting%20on%20new%20research%20from,chronic%20shortage%20of%20social%20housing.</a:t>
            </a:r>
            <a:endParaRPr/>
          </a:p>
          <a:p>
            <a:pPr indent="0" lvl="0" marL="0" rtl="0" algn="just">
              <a:lnSpc>
                <a:spcPct val="115000"/>
              </a:lnSpc>
              <a:spcBef>
                <a:spcPts val="1200"/>
              </a:spcBef>
              <a:spcAft>
                <a:spcPts val="0"/>
              </a:spcAft>
              <a:buSzPts val="1100"/>
              <a:buNone/>
            </a:pPr>
            <a:r>
              <a:t/>
            </a:r>
            <a:endParaRPr/>
          </a:p>
          <a:p>
            <a:pPr indent="0" lvl="0" marL="0" rtl="0" algn="just">
              <a:lnSpc>
                <a:spcPct val="115000"/>
              </a:lnSpc>
              <a:spcBef>
                <a:spcPts val="1200"/>
              </a:spcBef>
              <a:spcAft>
                <a:spcPts val="0"/>
              </a:spcAft>
              <a:buSzPts val="1100"/>
              <a:buNone/>
            </a:pPr>
            <a:r>
              <a:t/>
            </a:r>
            <a:endParaRPr/>
          </a:p>
          <a:p>
            <a:pPr indent="0" lvl="0" marL="0" rtl="0" algn="just">
              <a:lnSpc>
                <a:spcPct val="115000"/>
              </a:lnSpc>
              <a:spcBef>
                <a:spcPts val="1200"/>
              </a:spcBef>
              <a:spcAft>
                <a:spcPts val="0"/>
              </a:spcAft>
              <a:buSzPts val="1100"/>
              <a:buNone/>
            </a:pPr>
            <a:r>
              <a:rPr lang="en-GB"/>
              <a:t> </a:t>
            </a:r>
            <a:r>
              <a:rPr lang="en-GB" sz="1200">
                <a:highlight>
                  <a:srgbClr val="FFFFFF"/>
                </a:highlight>
                <a:latin typeface="Arial"/>
                <a:ea typeface="Arial"/>
                <a:cs typeface="Arial"/>
                <a:sym typeface="Arial"/>
              </a:rPr>
              <a:t>Baan Man Kong, Thailand</a:t>
            </a:r>
            <a:endParaRPr/>
          </a:p>
          <a:p>
            <a:pPr indent="0" lvl="0" marL="0" rtl="0" algn="just">
              <a:lnSpc>
                <a:spcPct val="115000"/>
              </a:lnSpc>
              <a:spcBef>
                <a:spcPts val="1200"/>
              </a:spcBef>
              <a:spcAft>
                <a:spcPts val="0"/>
              </a:spcAft>
              <a:buSzPts val="1100"/>
              <a:buNone/>
            </a:pPr>
            <a:r>
              <a:rPr lang="en-GB"/>
              <a:t>https://news.trust.org/item/20210715224755-kmi5r/</a:t>
            </a:r>
            <a:endParaRPr/>
          </a:p>
          <a:p>
            <a:pPr indent="0" lvl="0" marL="0" rtl="0" algn="just">
              <a:lnSpc>
                <a:spcPct val="115000"/>
              </a:lnSpc>
              <a:spcBef>
                <a:spcPts val="1200"/>
              </a:spcBef>
              <a:spcAft>
                <a:spcPts val="0"/>
              </a:spcAft>
              <a:buSzPts val="1100"/>
              <a:buNone/>
            </a:pPr>
            <a:r>
              <a:rPr lang="en-GB"/>
              <a:t>https://arsomsilparchitect.co.th/en/project/sang-ton-eng-community/</a:t>
            </a:r>
            <a:endParaRPr/>
          </a:p>
          <a:p>
            <a:pPr indent="0" lvl="0" marL="0" rtl="0" algn="just">
              <a:lnSpc>
                <a:spcPct val="115000"/>
              </a:lnSpc>
              <a:spcBef>
                <a:spcPts val="1200"/>
              </a:spcBef>
              <a:spcAft>
                <a:spcPts val="0"/>
              </a:spcAft>
              <a:buSzPts val="1100"/>
              <a:buNone/>
            </a:pPr>
            <a:r>
              <a:t/>
            </a:r>
            <a:endParaRPr/>
          </a:p>
        </p:txBody>
      </p:sp>
      <p:sp>
        <p:nvSpPr>
          <p:cNvPr id="476" name="Google Shape;476;g28319c1e7af_0_8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8319c1e7af_0_8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g28319c1e7af_0_8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496" name="Google Shape;496;g28319c1e7af_0_87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8319c1e7af_0_8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7" name="Google Shape;507;g28319c1e7af_0_8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8319c1e7af_0_8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7" name="Google Shape;517;g28319c1e7af_0_8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8319c1e7af_0_9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9" name="Google Shape;529;g28319c1e7af_0_9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8319c1e7af_0_9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40" name="Google Shape;540;g28319c1e7af_0_9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8319c1e7af_0_9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g28319c1e7af_0_9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chemeClr val="dk1"/>
              </a:buClr>
              <a:buSzPts val="1400"/>
              <a:buFont typeface="Calibri"/>
              <a:buNone/>
            </a:pPr>
            <a:r>
              <a:t/>
            </a:r>
            <a:endParaRPr/>
          </a:p>
        </p:txBody>
      </p:sp>
      <p:sp>
        <p:nvSpPr>
          <p:cNvPr id="564" name="Google Shape;564;g28319c1e7af_0_9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8319c1e7af_0_5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g28319c1e7af_0_5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19" name="Google Shape;119;g28319c1e7af_0_5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8319c1e7af_0_5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 name="Google Shape;133;g28319c1e7af_0_5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8319c1e7af_0_5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45" name="Google Shape;145;g28319c1e7af_0_5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8319c1e7af_0_5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g28319c1e7af_0_5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Compass and map. </a:t>
            </a:r>
            <a:endParaRPr/>
          </a:p>
          <a:p>
            <a:pPr indent="-298450" lvl="0" marL="457200" rtl="0" algn="l">
              <a:lnSpc>
                <a:spcPct val="100000"/>
              </a:lnSpc>
              <a:spcBef>
                <a:spcPts val="0"/>
              </a:spcBef>
              <a:spcAft>
                <a:spcPts val="0"/>
              </a:spcAft>
              <a:buSzPts val="1100"/>
              <a:buChar char="●"/>
            </a:pPr>
            <a:r>
              <a:rPr lang="en-GB"/>
              <a:t>Also simple – focuses not on monetary flows but on nature’s flows, and on fundamental relationships of humanity to the rest of the living world.</a:t>
            </a:r>
            <a:endParaRPr/>
          </a:p>
          <a:p>
            <a:pPr indent="-298450" lvl="0" marL="457200" rtl="0" algn="l">
              <a:lnSpc>
                <a:spcPct val="100000"/>
              </a:lnSpc>
              <a:spcBef>
                <a:spcPts val="0"/>
              </a:spcBef>
              <a:spcAft>
                <a:spcPts val="0"/>
              </a:spcAft>
              <a:buSzPts val="1100"/>
              <a:buChar char="●"/>
            </a:pPr>
            <a:r>
              <a:rPr lang="en-GB"/>
              <a:t>Map just as important as doughnut – spend this session getting to know its parts, invite you to add and evolve this diagram…</a:t>
            </a:r>
            <a:endParaRPr/>
          </a:p>
        </p:txBody>
      </p:sp>
      <p:sp>
        <p:nvSpPr>
          <p:cNvPr id="153" name="Google Shape;153;g28319c1e7af_0_54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8319c1e7af_0_5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28319c1e7af_0_5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Compass and map. </a:t>
            </a:r>
            <a:endParaRPr/>
          </a:p>
          <a:p>
            <a:pPr indent="-298450" lvl="0" marL="457200" rtl="0" algn="l">
              <a:lnSpc>
                <a:spcPct val="100000"/>
              </a:lnSpc>
              <a:spcBef>
                <a:spcPts val="0"/>
              </a:spcBef>
              <a:spcAft>
                <a:spcPts val="0"/>
              </a:spcAft>
              <a:buSzPts val="1100"/>
              <a:buChar char="●"/>
            </a:pPr>
            <a:r>
              <a:rPr lang="en-GB"/>
              <a:t>Also simple – focuses not on monetary flows but on nature’s flows, and on fundamental relationships of humanity to the rest of the living world.</a:t>
            </a:r>
            <a:endParaRPr/>
          </a:p>
          <a:p>
            <a:pPr indent="-298450" lvl="0" marL="457200" rtl="0" algn="l">
              <a:lnSpc>
                <a:spcPct val="100000"/>
              </a:lnSpc>
              <a:spcBef>
                <a:spcPts val="0"/>
              </a:spcBef>
              <a:spcAft>
                <a:spcPts val="0"/>
              </a:spcAft>
              <a:buSzPts val="1100"/>
              <a:buChar char="●"/>
            </a:pPr>
            <a:r>
              <a:rPr lang="en-GB"/>
              <a:t>Map just as important as doughnut – spend this session getting to know its parts, invite you to add and evolve this diagram…</a:t>
            </a:r>
            <a:endParaRPr/>
          </a:p>
        </p:txBody>
      </p:sp>
      <p:sp>
        <p:nvSpPr>
          <p:cNvPr id="163" name="Google Shape;163;g28319c1e7af_0_55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8319c1e7af_0_5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g28319c1e7af_0_5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Compass and map. </a:t>
            </a:r>
            <a:endParaRPr/>
          </a:p>
          <a:p>
            <a:pPr indent="-298450" lvl="0" marL="457200" rtl="0" algn="l">
              <a:lnSpc>
                <a:spcPct val="100000"/>
              </a:lnSpc>
              <a:spcBef>
                <a:spcPts val="0"/>
              </a:spcBef>
              <a:spcAft>
                <a:spcPts val="0"/>
              </a:spcAft>
              <a:buSzPts val="1100"/>
              <a:buChar char="●"/>
            </a:pPr>
            <a:r>
              <a:rPr lang="en-GB"/>
              <a:t>Also simple – focuses not on monetary flows but on nature’s flows, and on fundamental relationships of humanity to the rest of the living world.</a:t>
            </a:r>
            <a:endParaRPr/>
          </a:p>
          <a:p>
            <a:pPr indent="-298450" lvl="0" marL="457200" rtl="0" algn="l">
              <a:lnSpc>
                <a:spcPct val="100000"/>
              </a:lnSpc>
              <a:spcBef>
                <a:spcPts val="0"/>
              </a:spcBef>
              <a:spcAft>
                <a:spcPts val="0"/>
              </a:spcAft>
              <a:buSzPts val="1100"/>
              <a:buChar char="●"/>
            </a:pPr>
            <a:r>
              <a:rPr lang="en-GB"/>
              <a:t>Map just as important as doughnut – spend this session getting to know its parts, invite you to add and evolve this diagram…</a:t>
            </a:r>
            <a:endParaRPr/>
          </a:p>
        </p:txBody>
      </p:sp>
      <p:sp>
        <p:nvSpPr>
          <p:cNvPr id="187" name="Google Shape;187;g28319c1e7af_0_57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8319c1e7af_0_5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g28319c1e7af_0_5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Compass and map. </a:t>
            </a:r>
            <a:endParaRPr/>
          </a:p>
          <a:p>
            <a:pPr indent="-298450" lvl="0" marL="457200" rtl="0" algn="l">
              <a:lnSpc>
                <a:spcPct val="100000"/>
              </a:lnSpc>
              <a:spcBef>
                <a:spcPts val="0"/>
              </a:spcBef>
              <a:spcAft>
                <a:spcPts val="0"/>
              </a:spcAft>
              <a:buSzPts val="1100"/>
              <a:buChar char="●"/>
            </a:pPr>
            <a:r>
              <a:rPr lang="en-GB"/>
              <a:t>Also simple – focuses not on monetary flows but on nature’s flows, and on fundamental relationships of humanity to the rest of the living world.</a:t>
            </a:r>
            <a:endParaRPr/>
          </a:p>
          <a:p>
            <a:pPr indent="-298450" lvl="0" marL="457200" rtl="0" algn="l">
              <a:lnSpc>
                <a:spcPct val="100000"/>
              </a:lnSpc>
              <a:spcBef>
                <a:spcPts val="0"/>
              </a:spcBef>
              <a:spcAft>
                <a:spcPts val="0"/>
              </a:spcAft>
              <a:buSzPts val="1100"/>
              <a:buChar char="●"/>
            </a:pPr>
            <a:r>
              <a:rPr lang="en-GB"/>
              <a:t>Map just as important as doughnut – spend this session getting to know its parts, invite you to add and evolve this diagram…</a:t>
            </a:r>
            <a:endParaRPr/>
          </a:p>
        </p:txBody>
      </p:sp>
      <p:sp>
        <p:nvSpPr>
          <p:cNvPr id="205" name="Google Shape;205;g28319c1e7af_0_59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p:cSld name="Title White">
    <p:bg>
      <p:bgPr>
        <a:solidFill>
          <a:schemeClr val="lt1"/>
        </a:solidFill>
      </p:bgPr>
    </p:bg>
    <p:spTree>
      <p:nvGrpSpPr>
        <p:cNvPr id="54" name="Shape 5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 name="Shape 57"/>
        <p:cNvGrpSpPr/>
        <p:nvPr/>
      </p:nvGrpSpPr>
      <p:grpSpPr>
        <a:xfrm>
          <a:off x="0" y="0"/>
          <a:ext cx="0" cy="0"/>
          <a:chOff x="0" y="0"/>
          <a:chExt cx="0" cy="0"/>
        </a:xfrm>
      </p:grpSpPr>
      <p:sp>
        <p:nvSpPr>
          <p:cNvPr id="58" name="Google Shape;58;p1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9" name="Google Shape;59;p1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0" name="Google Shape;60;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1" name="Shape 61"/>
        <p:cNvGrpSpPr/>
        <p:nvPr/>
      </p:nvGrpSpPr>
      <p:grpSpPr>
        <a:xfrm>
          <a:off x="0" y="0"/>
          <a:ext cx="0" cy="0"/>
          <a:chOff x="0" y="0"/>
          <a:chExt cx="0" cy="0"/>
        </a:xfrm>
      </p:grpSpPr>
      <p:sp>
        <p:nvSpPr>
          <p:cNvPr id="62" name="Google Shape;62;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3" name="Google Shape;63;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64" name="Google Shape;64;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65" name="Google Shape;65;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8" name="Google Shape;6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9" name="Shape 69"/>
        <p:cNvGrpSpPr/>
        <p:nvPr/>
      </p:nvGrpSpPr>
      <p:grpSpPr>
        <a:xfrm>
          <a:off x="0" y="0"/>
          <a:ext cx="0" cy="0"/>
          <a:chOff x="0" y="0"/>
          <a:chExt cx="0" cy="0"/>
        </a:xfrm>
      </p:grpSpPr>
      <p:sp>
        <p:nvSpPr>
          <p:cNvPr id="70" name="Google Shape;70;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1" name="Google Shape;71;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2" name="Google Shape;72;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3" name="Shape 73"/>
        <p:cNvGrpSpPr/>
        <p:nvPr/>
      </p:nvGrpSpPr>
      <p:grpSpPr>
        <a:xfrm>
          <a:off x="0" y="0"/>
          <a:ext cx="0" cy="0"/>
          <a:chOff x="0" y="0"/>
          <a:chExt cx="0" cy="0"/>
        </a:xfrm>
      </p:grpSpPr>
      <p:sp>
        <p:nvSpPr>
          <p:cNvPr id="74" name="Google Shape;74;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75" name="Google Shape;75;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6" name="Shape 76"/>
        <p:cNvGrpSpPr/>
        <p:nvPr/>
      </p:nvGrpSpPr>
      <p:grpSpPr>
        <a:xfrm>
          <a:off x="0" y="0"/>
          <a:ext cx="0" cy="0"/>
          <a:chOff x="0" y="0"/>
          <a:chExt cx="0" cy="0"/>
        </a:xfrm>
      </p:grpSpPr>
      <p:sp>
        <p:nvSpPr>
          <p:cNvPr id="77" name="Google Shape;77;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79" name="Google Shape;79;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0" name="Google Shape;80;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81" name="Google Shape;81;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2" name="Shape 82"/>
        <p:cNvGrpSpPr/>
        <p:nvPr/>
      </p:nvGrpSpPr>
      <p:grpSpPr>
        <a:xfrm>
          <a:off x="0" y="0"/>
          <a:ext cx="0" cy="0"/>
          <a:chOff x="0" y="0"/>
          <a:chExt cx="0" cy="0"/>
        </a:xfrm>
      </p:grpSpPr>
      <p:sp>
        <p:nvSpPr>
          <p:cNvPr id="83" name="Google Shape;83;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84" name="Google Shape;84;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5" name="Shape 85"/>
        <p:cNvGrpSpPr/>
        <p:nvPr/>
      </p:nvGrpSpPr>
      <p:grpSpPr>
        <a:xfrm>
          <a:off x="0" y="0"/>
          <a:ext cx="0" cy="0"/>
          <a:chOff x="0" y="0"/>
          <a:chExt cx="0" cy="0"/>
        </a:xfrm>
      </p:grpSpPr>
      <p:sp>
        <p:nvSpPr>
          <p:cNvPr id="86" name="Google Shape;86;p2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87" name="Google Shape;87;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88" name="Google Shape;88;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1.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27.png"/><Relationship Id="rId13" Type="http://schemas.openxmlformats.org/officeDocument/2006/relationships/image" Target="../media/image31.jpg"/><Relationship Id="rId12" Type="http://schemas.openxmlformats.org/officeDocument/2006/relationships/image" Target="../media/image74.jpg"/><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14.png"/><Relationship Id="rId9" Type="http://schemas.openxmlformats.org/officeDocument/2006/relationships/image" Target="../media/image25.png"/><Relationship Id="rId15" Type="http://schemas.openxmlformats.org/officeDocument/2006/relationships/image" Target="../media/image34.jpg"/><Relationship Id="rId14" Type="http://schemas.openxmlformats.org/officeDocument/2006/relationships/image" Target="../media/image52.jpg"/><Relationship Id="rId5" Type="http://schemas.openxmlformats.org/officeDocument/2006/relationships/image" Target="../media/image19.jpg"/><Relationship Id="rId6" Type="http://schemas.openxmlformats.org/officeDocument/2006/relationships/image" Target="../media/image32.jpg"/><Relationship Id="rId7" Type="http://schemas.openxmlformats.org/officeDocument/2006/relationships/image" Target="../media/image22.jpg"/><Relationship Id="rId8"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8.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5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8.jpg"/><Relationship Id="rId4" Type="http://schemas.openxmlformats.org/officeDocument/2006/relationships/image" Target="../media/image7.jpg"/><Relationship Id="rId5" Type="http://schemas.openxmlformats.org/officeDocument/2006/relationships/image" Target="../media/image15.jpg"/><Relationship Id="rId6"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8.jpg"/><Relationship Id="rId4" Type="http://schemas.openxmlformats.org/officeDocument/2006/relationships/image" Target="../media/image60.jpg"/><Relationship Id="rId5" Type="http://schemas.openxmlformats.org/officeDocument/2006/relationships/image" Target="../media/image39.jpg"/><Relationship Id="rId6"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49.jpg"/><Relationship Id="rId4" Type="http://schemas.openxmlformats.org/officeDocument/2006/relationships/image" Target="../media/image39.jpg"/><Relationship Id="rId5" Type="http://schemas.openxmlformats.org/officeDocument/2006/relationships/image" Target="../media/image82.png"/><Relationship Id="rId6" Type="http://schemas.openxmlformats.org/officeDocument/2006/relationships/image" Target="../media/image56.jpg"/><Relationship Id="rId7" Type="http://schemas.openxmlformats.org/officeDocument/2006/relationships/image" Target="../media/image78.png"/><Relationship Id="rId8"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69.jpg"/><Relationship Id="rId4" Type="http://schemas.openxmlformats.org/officeDocument/2006/relationships/image" Target="../media/image51.jpg"/><Relationship Id="rId5" Type="http://schemas.openxmlformats.org/officeDocument/2006/relationships/image" Target="../media/image57.jpg"/><Relationship Id="rId6" Type="http://schemas.openxmlformats.org/officeDocument/2006/relationships/image" Target="../media/image56.jpg"/><Relationship Id="rId7" Type="http://schemas.openxmlformats.org/officeDocument/2006/relationships/image" Target="../media/image61.jpg"/><Relationship Id="rId8" Type="http://schemas.openxmlformats.org/officeDocument/2006/relationships/image" Target="../media/image3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3.jpg"/><Relationship Id="rId5" Type="http://schemas.openxmlformats.org/officeDocument/2006/relationships/image" Target="../media/image1.jpg"/><Relationship Id="rId6" Type="http://schemas.openxmlformats.org/officeDocument/2006/relationships/image" Target="../media/image2.jpg"/><Relationship Id="rId7" Type="http://schemas.openxmlformats.org/officeDocument/2006/relationships/image" Target="../media/image14.png"/><Relationship Id="rId8"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6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75.png"/><Relationship Id="rId4" Type="http://schemas.openxmlformats.org/officeDocument/2006/relationships/image" Target="../media/image60.jpg"/><Relationship Id="rId5" Type="http://schemas.openxmlformats.org/officeDocument/2006/relationships/image" Target="../media/image79.jpg"/><Relationship Id="rId6" Type="http://schemas.openxmlformats.org/officeDocument/2006/relationships/image" Target="../media/image55.jpg"/><Relationship Id="rId7" Type="http://schemas.openxmlformats.org/officeDocument/2006/relationships/image" Target="../media/image62.png"/><Relationship Id="rId8" Type="http://schemas.openxmlformats.org/officeDocument/2006/relationships/image" Target="../media/image8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72.png"/><Relationship Id="rId4" Type="http://schemas.openxmlformats.org/officeDocument/2006/relationships/image" Target="../media/image85.png"/><Relationship Id="rId5" Type="http://schemas.openxmlformats.org/officeDocument/2006/relationships/image" Target="../media/image70.jpg"/><Relationship Id="rId6" Type="http://schemas.openxmlformats.org/officeDocument/2006/relationships/image" Target="../media/image81.jpg"/><Relationship Id="rId7" Type="http://schemas.openxmlformats.org/officeDocument/2006/relationships/image" Target="../media/image55.jpg"/><Relationship Id="rId8" Type="http://schemas.openxmlformats.org/officeDocument/2006/relationships/image" Target="../media/image6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8.jpg"/><Relationship Id="rId4" Type="http://schemas.openxmlformats.org/officeDocument/2006/relationships/image" Target="../media/image60.jpg"/><Relationship Id="rId5" Type="http://schemas.openxmlformats.org/officeDocument/2006/relationships/image" Target="../media/image39.jpg"/><Relationship Id="rId6"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jpg"/><Relationship Id="rId4" Type="http://schemas.openxmlformats.org/officeDocument/2006/relationships/image" Target="../media/image8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3.jpg"/><Relationship Id="rId4" Type="http://schemas.openxmlformats.org/officeDocument/2006/relationships/image" Target="../media/image3.jpg"/><Relationship Id="rId5" Type="http://schemas.openxmlformats.org/officeDocument/2006/relationships/image" Target="../media/image1.jpg"/><Relationship Id="rId6" Type="http://schemas.openxmlformats.org/officeDocument/2006/relationships/image" Target="../media/image2.jpg"/><Relationship Id="rId7" Type="http://schemas.openxmlformats.org/officeDocument/2006/relationships/image" Target="../media/image14.png"/><Relationship Id="rId8" Type="http://schemas.openxmlformats.org/officeDocument/2006/relationships/image" Target="../media/image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image" Target="../media/image38.jpg"/><Relationship Id="rId5" Type="http://schemas.openxmlformats.org/officeDocument/2006/relationships/image" Target="../media/image83.jpg"/><Relationship Id="rId6" Type="http://schemas.openxmlformats.org/officeDocument/2006/relationships/image" Target="../media/image60.jpg"/><Relationship Id="rId7" Type="http://schemas.openxmlformats.org/officeDocument/2006/relationships/image" Target="../media/image58.jpg"/><Relationship Id="rId8" Type="http://schemas.openxmlformats.org/officeDocument/2006/relationships/image" Target="../media/image8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84.jpg"/><Relationship Id="rId5" Type="http://schemas.openxmlformats.org/officeDocument/2006/relationships/image" Target="../media/image76.png"/><Relationship Id="rId6" Type="http://schemas.openxmlformats.org/officeDocument/2006/relationships/image" Target="../media/image77.jpg"/><Relationship Id="rId7" Type="http://schemas.openxmlformats.org/officeDocument/2006/relationships/image" Target="../media/image8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15.jpg"/><Relationship Id="rId5"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9.png"/><Relationship Id="rId11" Type="http://schemas.openxmlformats.org/officeDocument/2006/relationships/image" Target="../media/image89.png"/><Relationship Id="rId10" Type="http://schemas.openxmlformats.org/officeDocument/2006/relationships/image" Target="../media/image41.png"/><Relationship Id="rId9"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20.jpg"/><Relationship Id="rId7" Type="http://schemas.openxmlformats.org/officeDocument/2006/relationships/image" Target="../media/image18.png"/><Relationship Id="rId8"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9.png"/><Relationship Id="rId10" Type="http://schemas.openxmlformats.org/officeDocument/2006/relationships/image" Target="../media/image3.jpg"/><Relationship Id="rId9" Type="http://schemas.openxmlformats.org/officeDocument/2006/relationships/image" Target="../media/image41.png"/><Relationship Id="rId5" Type="http://schemas.openxmlformats.org/officeDocument/2006/relationships/image" Target="../media/image20.jpg"/><Relationship Id="rId6" Type="http://schemas.openxmlformats.org/officeDocument/2006/relationships/image" Target="../media/image18.png"/><Relationship Id="rId7" Type="http://schemas.openxmlformats.org/officeDocument/2006/relationships/image" Target="../media/image33.png"/><Relationship Id="rId8"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224"/>
        </a:solidFill>
      </p:bgPr>
    </p:bg>
    <p:spTree>
      <p:nvGrpSpPr>
        <p:cNvPr id="93" name="Shape 93"/>
        <p:cNvGrpSpPr/>
        <p:nvPr/>
      </p:nvGrpSpPr>
      <p:grpSpPr>
        <a:xfrm>
          <a:off x="0" y="0"/>
          <a:ext cx="0" cy="0"/>
          <a:chOff x="0" y="0"/>
          <a:chExt cx="0" cy="0"/>
        </a:xfrm>
      </p:grpSpPr>
      <p:sp>
        <p:nvSpPr>
          <p:cNvPr id="94" name="Google Shape;94;p24"/>
          <p:cNvSpPr txBox="1"/>
          <p:nvPr/>
        </p:nvSpPr>
        <p:spPr>
          <a:xfrm>
            <a:off x="1140496" y="4135230"/>
            <a:ext cx="7560900" cy="540000"/>
          </a:xfrm>
          <a:prstGeom prst="rect">
            <a:avLst/>
          </a:prstGeom>
          <a:noFill/>
          <a:ln>
            <a:noFill/>
          </a:ln>
        </p:spPr>
        <p:txBody>
          <a:bodyPr anchorCtr="0" anchor="ctr" bIns="27000" lIns="27000" spcFirstLastPara="1" rIns="27000" wrap="square" tIns="27000">
            <a:noAutofit/>
          </a:bodyPr>
          <a:lstStyle/>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July 2023</a:t>
            </a:r>
            <a:endParaRPr b="0" i="0" sz="1800" u="none" cap="none" strike="noStrike">
              <a:solidFill>
                <a:srgbClr val="000000"/>
              </a:solidFill>
              <a:latin typeface="Arial"/>
              <a:ea typeface="Arial"/>
              <a:cs typeface="Arial"/>
              <a:sym typeface="Arial"/>
            </a:endParaRPr>
          </a:p>
        </p:txBody>
      </p:sp>
      <p:sp>
        <p:nvSpPr>
          <p:cNvPr id="95" name="Google Shape;95;p24"/>
          <p:cNvSpPr txBox="1"/>
          <p:nvPr/>
        </p:nvSpPr>
        <p:spPr>
          <a:xfrm>
            <a:off x="1140496" y="3653327"/>
            <a:ext cx="7560900" cy="365700"/>
          </a:xfrm>
          <a:prstGeom prst="rect">
            <a:avLst/>
          </a:prstGeom>
          <a:noFill/>
          <a:ln>
            <a:noFill/>
          </a:ln>
        </p:spPr>
        <p:txBody>
          <a:bodyPr anchorCtr="0" anchor="ctr" bIns="27000" lIns="27000" spcFirstLastPara="1" rIns="27000" wrap="square" tIns="27000">
            <a:noAutofit/>
          </a:bodyPr>
          <a:lstStyle/>
          <a:p>
            <a:pPr indent="0" lvl="0" marL="0" marR="0" rtl="0" algn="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Arial"/>
                <a:ea typeface="Arial"/>
                <a:cs typeface="Arial"/>
                <a:sym typeface="Arial"/>
              </a:rPr>
              <a:t>Kate Raworth</a:t>
            </a:r>
            <a:endParaRPr b="1" i="0" sz="1800" u="none" cap="none" strike="noStrike">
              <a:solidFill>
                <a:srgbClr val="000000"/>
              </a:solidFill>
              <a:latin typeface="Arial"/>
              <a:ea typeface="Arial"/>
              <a:cs typeface="Arial"/>
              <a:sym typeface="Arial"/>
            </a:endParaRPr>
          </a:p>
        </p:txBody>
      </p:sp>
      <p:pic>
        <p:nvPicPr>
          <p:cNvPr id="96" name="Google Shape;96;p24"/>
          <p:cNvPicPr preferRelativeResize="0"/>
          <p:nvPr/>
        </p:nvPicPr>
        <p:blipFill rotWithShape="1">
          <a:blip r:embed="rId3">
            <a:alphaModFix/>
          </a:blip>
          <a:srcRect b="0" l="17709" r="0" t="20223"/>
          <a:stretch/>
        </p:blipFill>
        <p:spPr>
          <a:xfrm>
            <a:off x="0" y="0"/>
            <a:ext cx="3599894" cy="3489856"/>
          </a:xfrm>
          <a:prstGeom prst="rect">
            <a:avLst/>
          </a:prstGeom>
          <a:noFill/>
          <a:ln>
            <a:noFill/>
          </a:ln>
        </p:spPr>
      </p:pic>
      <p:sp>
        <p:nvSpPr>
          <p:cNvPr id="97" name="Google Shape;97;p24"/>
          <p:cNvSpPr txBox="1"/>
          <p:nvPr/>
        </p:nvSpPr>
        <p:spPr>
          <a:xfrm>
            <a:off x="1140496" y="1719356"/>
            <a:ext cx="7560900" cy="1188300"/>
          </a:xfrm>
          <a:prstGeom prst="rect">
            <a:avLst/>
          </a:prstGeom>
          <a:noFill/>
          <a:ln>
            <a:noFill/>
          </a:ln>
        </p:spPr>
        <p:txBody>
          <a:bodyPr anchorCtr="0" anchor="ctr" bIns="27000" lIns="27000" spcFirstLastPara="1" rIns="27000" wrap="square" tIns="27000">
            <a:noAutofit/>
          </a:bodyPr>
          <a:lstStyle/>
          <a:p>
            <a:pPr indent="0" lvl="0" marL="0" marR="0" rtl="0" algn="r">
              <a:lnSpc>
                <a:spcPct val="100000"/>
              </a:lnSpc>
              <a:spcBef>
                <a:spcPts val="0"/>
              </a:spcBef>
              <a:spcAft>
                <a:spcPts val="0"/>
              </a:spcAft>
              <a:buClr>
                <a:srgbClr val="000000"/>
              </a:buClr>
              <a:buSzPts val="3300"/>
              <a:buFont typeface="Arial"/>
              <a:buNone/>
            </a:pPr>
            <a:r>
              <a:rPr b="1" i="0" lang="en-GB" sz="3300" u="none" cap="none" strike="noStrike">
                <a:solidFill>
                  <a:srgbClr val="000000"/>
                </a:solidFill>
                <a:latin typeface="Arial"/>
                <a:ea typeface="Arial"/>
                <a:cs typeface="Arial"/>
                <a:sym typeface="Arial"/>
              </a:rPr>
              <a:t>Doughnut Economics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100"/>
              <a:buFont typeface="Arial"/>
              <a:buNone/>
            </a:pPr>
            <a:r>
              <a:rPr b="1" i="0" lang="en-GB" sz="2100" u="none" cap="none" strike="noStrike">
                <a:solidFill>
                  <a:srgbClr val="000000"/>
                </a:solidFill>
                <a:latin typeface="Arial"/>
                <a:ea typeface="Arial"/>
                <a:cs typeface="Arial"/>
                <a:sym typeface="Arial"/>
              </a:rPr>
              <a:t>turning ideas into action</a:t>
            </a:r>
            <a:endParaRPr b="0" i="0" sz="1400" u="none" cap="none" strike="noStrike">
              <a:solidFill>
                <a:srgbClr val="000000"/>
              </a:solidFill>
              <a:latin typeface="Arial"/>
              <a:ea typeface="Arial"/>
              <a:cs typeface="Arial"/>
              <a:sym typeface="Arial"/>
            </a:endParaRPr>
          </a:p>
        </p:txBody>
      </p:sp>
      <p:pic>
        <p:nvPicPr>
          <p:cNvPr descr="A picture containing icon&#10;&#10;Description automatically generated" id="98" name="Google Shape;98;p24"/>
          <p:cNvPicPr preferRelativeResize="0"/>
          <p:nvPr/>
        </p:nvPicPr>
        <p:blipFill rotWithShape="1">
          <a:blip r:embed="rId4">
            <a:alphaModFix/>
          </a:blip>
          <a:srcRect b="0" l="0" r="0" t="0"/>
          <a:stretch/>
        </p:blipFill>
        <p:spPr>
          <a:xfrm>
            <a:off x="7081217" y="468270"/>
            <a:ext cx="1620181" cy="888485"/>
          </a:xfrm>
          <a:prstGeom prst="rect">
            <a:avLst/>
          </a:prstGeom>
          <a:noFill/>
          <a:ln>
            <a:noFill/>
          </a:ln>
        </p:spPr>
      </p:pic>
      <p:sp>
        <p:nvSpPr>
          <p:cNvPr id="99" name="Google Shape;99;p24"/>
          <p:cNvSpPr txBox="1"/>
          <p:nvPr/>
        </p:nvSpPr>
        <p:spPr>
          <a:xfrm>
            <a:off x="1140496" y="3171424"/>
            <a:ext cx="7560900" cy="365700"/>
          </a:xfrm>
          <a:prstGeom prst="rect">
            <a:avLst/>
          </a:prstGeom>
          <a:noFill/>
          <a:ln>
            <a:noFill/>
          </a:ln>
        </p:spPr>
        <p:txBody>
          <a:bodyPr anchorCtr="0" anchor="ctr" bIns="27000" lIns="27000" spcFirstLastPara="1" rIns="27000" wrap="square" tIns="27000">
            <a:noAutofit/>
          </a:bodyPr>
          <a:lstStyle/>
          <a:p>
            <a:pPr indent="0" lvl="0" marL="0" marR="0" rtl="0" algn="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Arial"/>
                <a:ea typeface="Arial"/>
                <a:cs typeface="Arial"/>
                <a:sym typeface="Arial"/>
              </a:rPr>
              <a:t>An introduction to core concepts </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3"/>
          <p:cNvPicPr preferRelativeResize="0"/>
          <p:nvPr/>
        </p:nvPicPr>
        <p:blipFill rotWithShape="1">
          <a:blip r:embed="rId3">
            <a:alphaModFix/>
          </a:blip>
          <a:srcRect b="7320" l="0" r="0" t="1629"/>
          <a:stretch/>
        </p:blipFill>
        <p:spPr>
          <a:xfrm>
            <a:off x="1898175" y="76200"/>
            <a:ext cx="5347651" cy="4866702"/>
          </a:xfrm>
          <a:prstGeom prst="rect">
            <a:avLst/>
          </a:prstGeom>
          <a:noFill/>
          <a:ln>
            <a:noFill/>
          </a:ln>
        </p:spPr>
      </p:pic>
      <p:pic>
        <p:nvPicPr>
          <p:cNvPr descr="A picture containing icon&#10;&#10;Description automatically generated" id="221" name="Google Shape;221;p33"/>
          <p:cNvPicPr preferRelativeResize="0"/>
          <p:nvPr/>
        </p:nvPicPr>
        <p:blipFill rotWithShape="1">
          <a:blip r:embed="rId4">
            <a:alphaModFix/>
          </a:blip>
          <a:srcRect b="0" l="0" r="0" t="0"/>
          <a:stretch/>
        </p:blipFill>
        <p:spPr>
          <a:xfrm>
            <a:off x="143506" y="4569972"/>
            <a:ext cx="918106" cy="497805"/>
          </a:xfrm>
          <a:prstGeom prst="rect">
            <a:avLst/>
          </a:prstGeom>
          <a:noFill/>
          <a:ln>
            <a:noFill/>
          </a:ln>
        </p:spPr>
      </p:pic>
      <p:sp>
        <p:nvSpPr>
          <p:cNvPr id="222" name="Google Shape;222;p33"/>
          <p:cNvSpPr txBox="1"/>
          <p:nvPr/>
        </p:nvSpPr>
        <p:spPr>
          <a:xfrm>
            <a:off x="8534400" y="4800600"/>
            <a:ext cx="3810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
        <p:nvSpPr>
          <p:cNvPr id="223" name="Google Shape;223;p33"/>
          <p:cNvSpPr txBox="1"/>
          <p:nvPr/>
        </p:nvSpPr>
        <p:spPr>
          <a:xfrm>
            <a:off x="7239000" y="4800600"/>
            <a:ext cx="13716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Roboto Light"/>
                <a:ea typeface="Roboto Light"/>
                <a:cs typeface="Roboto Light"/>
                <a:sym typeface="Roboto Light"/>
              </a:rPr>
              <a:t>Raworth 2017</a:t>
            </a:r>
            <a:endParaRPr b="0" i="0" sz="900" u="none" cap="none" strike="noStrike">
              <a:solidFill>
                <a:schemeClr val="lt1"/>
              </a:solidFill>
              <a:latin typeface="Roboto Light"/>
              <a:ea typeface="Roboto Light"/>
              <a:cs typeface="Roboto Light"/>
              <a:sym typeface="Roboto Light"/>
            </a:endParaRPr>
          </a:p>
        </p:txBody>
      </p:sp>
      <p:pic>
        <p:nvPicPr>
          <p:cNvPr descr="Screen Shot 2018-11-07 at 00.08.38.jpg" id="224" name="Google Shape;224;p33"/>
          <p:cNvPicPr preferRelativeResize="0"/>
          <p:nvPr/>
        </p:nvPicPr>
        <p:blipFill rotWithShape="1">
          <a:blip r:embed="rId5">
            <a:alphaModFix/>
          </a:blip>
          <a:srcRect b="0" l="0" r="0" t="0"/>
          <a:stretch/>
        </p:blipFill>
        <p:spPr>
          <a:xfrm>
            <a:off x="1656182" y="1206454"/>
            <a:ext cx="2572885" cy="374283"/>
          </a:xfrm>
          <a:prstGeom prst="rect">
            <a:avLst/>
          </a:prstGeom>
          <a:noFill/>
          <a:ln cap="flat" cmpd="sng" w="9525">
            <a:solidFill>
              <a:srgbClr val="BFBFBF"/>
            </a:solidFill>
            <a:prstDash val="solid"/>
            <a:round/>
            <a:headEnd len="sm" w="sm" type="none"/>
            <a:tailEnd len="sm" w="sm" type="none"/>
          </a:ln>
          <a:effectLst>
            <a:outerShdw blurRad="57150" rotWithShape="0" algn="bl" dir="5400000" dist="19050">
              <a:srgbClr val="000000">
                <a:alpha val="49020"/>
              </a:srgbClr>
            </a:outerShdw>
          </a:effectLst>
        </p:spPr>
      </p:pic>
      <p:pic>
        <p:nvPicPr>
          <p:cNvPr descr="Screen Shot 2018-11-07 at 00.15.07.jpg" id="225" name="Google Shape;225;p33"/>
          <p:cNvPicPr preferRelativeResize="0"/>
          <p:nvPr/>
        </p:nvPicPr>
        <p:blipFill rotWithShape="1">
          <a:blip r:embed="rId6">
            <a:alphaModFix/>
          </a:blip>
          <a:srcRect b="0" l="0" r="0" t="0"/>
          <a:stretch/>
        </p:blipFill>
        <p:spPr>
          <a:xfrm>
            <a:off x="5321485" y="4334298"/>
            <a:ext cx="2961380" cy="357659"/>
          </a:xfrm>
          <a:prstGeom prst="rect">
            <a:avLst/>
          </a:prstGeom>
          <a:noFill/>
          <a:ln cap="flat" cmpd="sng" w="9525">
            <a:solidFill>
              <a:srgbClr val="BFBFBF"/>
            </a:solidFill>
            <a:prstDash val="solid"/>
            <a:round/>
            <a:headEnd len="sm" w="sm" type="none"/>
            <a:tailEnd len="sm" w="sm" type="none"/>
          </a:ln>
          <a:effectLst>
            <a:outerShdw blurRad="57150" rotWithShape="0" algn="bl" dir="5400000" dist="19050">
              <a:srgbClr val="000000">
                <a:alpha val="49020"/>
              </a:srgbClr>
            </a:outerShdw>
          </a:effectLst>
        </p:spPr>
      </p:pic>
      <p:pic>
        <p:nvPicPr>
          <p:cNvPr descr="Screen Shot 2018-11-07 at 00.17.05.jpg" id="226" name="Google Shape;226;p33"/>
          <p:cNvPicPr preferRelativeResize="0"/>
          <p:nvPr/>
        </p:nvPicPr>
        <p:blipFill rotWithShape="1">
          <a:blip r:embed="rId7">
            <a:alphaModFix/>
          </a:blip>
          <a:srcRect b="0" l="0" r="0" t="0"/>
          <a:stretch/>
        </p:blipFill>
        <p:spPr>
          <a:xfrm>
            <a:off x="1499456" y="4360587"/>
            <a:ext cx="2555174" cy="379716"/>
          </a:xfrm>
          <a:prstGeom prst="rect">
            <a:avLst/>
          </a:prstGeom>
          <a:noFill/>
          <a:ln cap="flat" cmpd="sng" w="9525">
            <a:solidFill>
              <a:srgbClr val="BFBFBF"/>
            </a:solidFill>
            <a:prstDash val="solid"/>
            <a:round/>
            <a:headEnd len="sm" w="sm" type="none"/>
            <a:tailEnd len="sm" w="sm" type="none"/>
          </a:ln>
          <a:effectLst>
            <a:outerShdw blurRad="57150" rotWithShape="0" algn="bl" dir="5400000" dist="19050">
              <a:srgbClr val="000000">
                <a:alpha val="49020"/>
              </a:srgbClr>
            </a:outerShdw>
          </a:effectLst>
        </p:spPr>
      </p:pic>
      <p:pic>
        <p:nvPicPr>
          <p:cNvPr descr="Screenshot 2018-11-07 at 14.19.36.png" id="227" name="Google Shape;227;p33"/>
          <p:cNvPicPr preferRelativeResize="0"/>
          <p:nvPr/>
        </p:nvPicPr>
        <p:blipFill rotWithShape="1">
          <a:blip r:embed="rId8">
            <a:alphaModFix/>
          </a:blip>
          <a:srcRect b="0" l="0" r="0" t="0"/>
          <a:stretch/>
        </p:blipFill>
        <p:spPr>
          <a:xfrm>
            <a:off x="5917873" y="1295123"/>
            <a:ext cx="2103644" cy="357659"/>
          </a:xfrm>
          <a:prstGeom prst="rect">
            <a:avLst/>
          </a:prstGeom>
          <a:noFill/>
          <a:ln cap="flat" cmpd="sng" w="9525">
            <a:solidFill>
              <a:srgbClr val="BFBFBF"/>
            </a:solidFill>
            <a:prstDash val="solid"/>
            <a:round/>
            <a:headEnd len="sm" w="sm" type="none"/>
            <a:tailEnd len="sm" w="sm" type="none"/>
          </a:ln>
          <a:effectLst>
            <a:outerShdw blurRad="57150" rotWithShape="0" algn="bl" dir="5400000" dist="19050">
              <a:srgbClr val="000000">
                <a:alpha val="49020"/>
              </a:srgbClr>
            </a:outerShdw>
          </a:effectLst>
        </p:spPr>
      </p:pic>
      <p:pic>
        <p:nvPicPr>
          <p:cNvPr descr="Screenshot 2018-11-07 at 14.19.30.png" id="228" name="Google Shape;228;p33"/>
          <p:cNvPicPr preferRelativeResize="0"/>
          <p:nvPr/>
        </p:nvPicPr>
        <p:blipFill rotWithShape="1">
          <a:blip r:embed="rId9">
            <a:alphaModFix/>
          </a:blip>
          <a:srcRect b="0" l="0" r="0" t="0"/>
          <a:stretch/>
        </p:blipFill>
        <p:spPr>
          <a:xfrm>
            <a:off x="6179223" y="3634793"/>
            <a:ext cx="2103644" cy="374284"/>
          </a:xfrm>
          <a:prstGeom prst="rect">
            <a:avLst/>
          </a:prstGeom>
          <a:noFill/>
          <a:ln cap="flat" cmpd="sng" w="9525">
            <a:solidFill>
              <a:srgbClr val="BFBFBF"/>
            </a:solidFill>
            <a:prstDash val="solid"/>
            <a:round/>
            <a:headEnd len="sm" w="sm" type="none"/>
            <a:tailEnd len="sm" w="sm" type="none"/>
          </a:ln>
          <a:effectLst>
            <a:outerShdw blurRad="57150" rotWithShape="0" algn="bl" dir="5400000" dist="19050">
              <a:srgbClr val="000000">
                <a:alpha val="49020"/>
              </a:srgbClr>
            </a:outerShdw>
          </a:effectLst>
        </p:spPr>
      </p:pic>
      <p:pic>
        <p:nvPicPr>
          <p:cNvPr descr="Screenshot 2018-11-07 at 15.23.23.png" id="229" name="Google Shape;229;p33"/>
          <p:cNvPicPr preferRelativeResize="0"/>
          <p:nvPr/>
        </p:nvPicPr>
        <p:blipFill rotWithShape="1">
          <a:blip r:embed="rId10">
            <a:alphaModFix/>
          </a:blip>
          <a:srcRect b="0" l="0" r="0" t="0"/>
          <a:stretch/>
        </p:blipFill>
        <p:spPr>
          <a:xfrm>
            <a:off x="6313295" y="2400518"/>
            <a:ext cx="2297306" cy="357659"/>
          </a:xfrm>
          <a:prstGeom prst="rect">
            <a:avLst/>
          </a:prstGeom>
          <a:noFill/>
          <a:ln cap="flat" cmpd="sng" w="9525">
            <a:solidFill>
              <a:srgbClr val="BFBFBF"/>
            </a:solidFill>
            <a:prstDash val="solid"/>
            <a:round/>
            <a:headEnd len="sm" w="sm" type="none"/>
            <a:tailEnd len="sm" w="sm" type="none"/>
          </a:ln>
          <a:effectLst>
            <a:outerShdw blurRad="57150" rotWithShape="0" algn="bl" dir="5400000" dist="19050">
              <a:srgbClr val="000000">
                <a:alpha val="49020"/>
              </a:srgbClr>
            </a:outerShdw>
          </a:effectLst>
        </p:spPr>
      </p:pic>
      <p:pic>
        <p:nvPicPr>
          <p:cNvPr descr="Screenshot 2018-11-07 at 15.25.43.png" id="230" name="Google Shape;230;p33"/>
          <p:cNvPicPr preferRelativeResize="0"/>
          <p:nvPr/>
        </p:nvPicPr>
        <p:blipFill rotWithShape="1">
          <a:blip r:embed="rId11">
            <a:alphaModFix/>
          </a:blip>
          <a:srcRect b="0" l="0" r="0" t="0"/>
          <a:stretch/>
        </p:blipFill>
        <p:spPr>
          <a:xfrm>
            <a:off x="3778794" y="2828382"/>
            <a:ext cx="1763181" cy="497210"/>
          </a:xfrm>
          <a:prstGeom prst="rect">
            <a:avLst/>
          </a:prstGeom>
          <a:noFill/>
          <a:ln cap="flat" cmpd="sng" w="9525">
            <a:solidFill>
              <a:srgbClr val="BFBFBF"/>
            </a:solidFill>
            <a:prstDash val="solid"/>
            <a:round/>
            <a:headEnd len="sm" w="sm" type="none"/>
            <a:tailEnd len="sm" w="sm" type="none"/>
          </a:ln>
          <a:effectLst>
            <a:outerShdw blurRad="57150" rotWithShape="0" algn="bl" dir="5400000" dist="19050">
              <a:srgbClr val="000000">
                <a:alpha val="49020"/>
              </a:srgbClr>
            </a:outerShdw>
          </a:effectLst>
        </p:spPr>
      </p:pic>
      <p:pic>
        <p:nvPicPr>
          <p:cNvPr descr="Screen Shot 2018-11-24 at 22.03.06.jpg" id="231" name="Google Shape;231;p33"/>
          <p:cNvPicPr preferRelativeResize="0"/>
          <p:nvPr/>
        </p:nvPicPr>
        <p:blipFill rotWithShape="1">
          <a:blip r:embed="rId12">
            <a:alphaModFix/>
          </a:blip>
          <a:srcRect b="0" l="0" r="0" t="0"/>
          <a:stretch/>
        </p:blipFill>
        <p:spPr>
          <a:xfrm>
            <a:off x="97378" y="2216678"/>
            <a:ext cx="2765031" cy="379715"/>
          </a:xfrm>
          <a:prstGeom prst="rect">
            <a:avLst/>
          </a:prstGeom>
          <a:noFill/>
          <a:ln cap="flat" cmpd="sng" w="9525">
            <a:solidFill>
              <a:srgbClr val="BFBFBF"/>
            </a:solidFill>
            <a:prstDash val="solid"/>
            <a:round/>
            <a:headEnd len="sm" w="sm" type="none"/>
            <a:tailEnd len="sm" w="sm" type="none"/>
          </a:ln>
          <a:effectLst>
            <a:outerShdw blurRad="57150" rotWithShape="0" algn="bl" dir="5400000" dist="19050">
              <a:srgbClr val="000000">
                <a:alpha val="49020"/>
              </a:srgbClr>
            </a:outerShdw>
          </a:effectLst>
        </p:spPr>
      </p:pic>
      <p:pic>
        <p:nvPicPr>
          <p:cNvPr descr="Text&#10;&#10;Description automatically generated" id="232" name="Google Shape;232;p33"/>
          <p:cNvPicPr preferRelativeResize="0"/>
          <p:nvPr/>
        </p:nvPicPr>
        <p:blipFill rotWithShape="1">
          <a:blip r:embed="rId13">
            <a:alphaModFix/>
          </a:blip>
          <a:srcRect b="0" l="0" r="0" t="0"/>
          <a:stretch/>
        </p:blipFill>
        <p:spPr>
          <a:xfrm>
            <a:off x="4572000" y="482377"/>
            <a:ext cx="2572883" cy="357659"/>
          </a:xfrm>
          <a:prstGeom prst="rect">
            <a:avLst/>
          </a:prstGeom>
          <a:noFill/>
          <a:ln cap="flat" cmpd="sng" w="9525">
            <a:solidFill>
              <a:srgbClr val="BFBFBF"/>
            </a:solidFill>
            <a:prstDash val="solid"/>
            <a:round/>
            <a:headEnd len="sm" w="sm" type="none"/>
            <a:tailEnd len="sm" w="sm" type="none"/>
          </a:ln>
          <a:effectLst>
            <a:outerShdw blurRad="57150" rotWithShape="0" algn="bl" dir="5400000" dist="19050">
              <a:srgbClr val="000000">
                <a:alpha val="49020"/>
              </a:srgbClr>
            </a:outerShdw>
          </a:effectLst>
        </p:spPr>
      </p:pic>
      <p:pic>
        <p:nvPicPr>
          <p:cNvPr descr="Text&#10;&#10;Description automatically generated with medium confidence" id="233" name="Google Shape;233;p33"/>
          <p:cNvPicPr preferRelativeResize="0"/>
          <p:nvPr/>
        </p:nvPicPr>
        <p:blipFill rotWithShape="1">
          <a:blip r:embed="rId14">
            <a:alphaModFix/>
          </a:blip>
          <a:srcRect b="0" l="0" r="0" t="0"/>
          <a:stretch/>
        </p:blipFill>
        <p:spPr>
          <a:xfrm>
            <a:off x="3482877" y="2064546"/>
            <a:ext cx="2383055" cy="497210"/>
          </a:xfrm>
          <a:prstGeom prst="rect">
            <a:avLst/>
          </a:prstGeom>
          <a:noFill/>
          <a:ln cap="flat" cmpd="sng" w="9525">
            <a:solidFill>
              <a:srgbClr val="BFBFBF"/>
            </a:solidFill>
            <a:prstDash val="solid"/>
            <a:round/>
            <a:headEnd len="sm" w="sm" type="none"/>
            <a:tailEnd len="sm" w="sm" type="none"/>
          </a:ln>
          <a:effectLst>
            <a:outerShdw blurRad="57150" rotWithShape="0" algn="bl" dir="5400000" dist="19050">
              <a:srgbClr val="000000">
                <a:alpha val="49020"/>
              </a:srgbClr>
            </a:outerShdw>
          </a:effectLst>
        </p:spPr>
      </p:pic>
      <p:pic>
        <p:nvPicPr>
          <p:cNvPr descr="A black text on a white background&#10;&#10;Description automatically generated" id="234" name="Google Shape;234;p33"/>
          <p:cNvPicPr preferRelativeResize="0"/>
          <p:nvPr/>
        </p:nvPicPr>
        <p:blipFill rotWithShape="1">
          <a:blip r:embed="rId15">
            <a:alphaModFix/>
          </a:blip>
          <a:srcRect b="0" l="0" r="0" t="0"/>
          <a:stretch/>
        </p:blipFill>
        <p:spPr>
          <a:xfrm>
            <a:off x="435006" y="3473686"/>
            <a:ext cx="2555174" cy="453516"/>
          </a:xfrm>
          <a:prstGeom prst="rect">
            <a:avLst/>
          </a:prstGeom>
          <a:noFill/>
          <a:ln>
            <a:noFill/>
          </a:ln>
          <a:effectLst>
            <a:outerShdw blurRad="50800" rotWithShape="0" algn="tl" dir="2700000" dist="38100">
              <a:srgbClr val="000000">
                <a:alpha val="40000"/>
              </a:srgbClr>
            </a:outerShdw>
          </a:effectLst>
        </p:spPr>
      </p:pic>
      <p:sp>
        <p:nvSpPr>
          <p:cNvPr id="235" name="Google Shape;235;p33"/>
          <p:cNvSpPr txBox="1"/>
          <p:nvPr/>
        </p:nvSpPr>
        <p:spPr>
          <a:xfrm>
            <a:off x="533400" y="457200"/>
            <a:ext cx="1576800" cy="1393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i="0" lang="en-GB" sz="2100" u="none" cap="none" strike="noStrike">
                <a:solidFill>
                  <a:schemeClr val="dk1"/>
                </a:solidFill>
                <a:latin typeface="Roboto"/>
                <a:ea typeface="Roboto"/>
                <a:cs typeface="Roboto"/>
                <a:sym typeface="Roboto"/>
              </a:rPr>
              <a:t>A world dangerously out of balance</a:t>
            </a:r>
            <a:endParaRPr b="1" i="0" sz="2100" u="none" cap="none" strike="noStrike">
              <a:solidFill>
                <a:schemeClr val="dk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4"/>
          <p:cNvPicPr preferRelativeResize="0"/>
          <p:nvPr/>
        </p:nvPicPr>
        <p:blipFill rotWithShape="1">
          <a:blip r:embed="rId3">
            <a:alphaModFix/>
          </a:blip>
          <a:srcRect b="7320" l="0" r="0" t="1629"/>
          <a:stretch/>
        </p:blipFill>
        <p:spPr>
          <a:xfrm>
            <a:off x="1898175" y="76200"/>
            <a:ext cx="5347651" cy="4866702"/>
          </a:xfrm>
          <a:prstGeom prst="rect">
            <a:avLst/>
          </a:prstGeom>
          <a:noFill/>
          <a:ln>
            <a:noFill/>
          </a:ln>
        </p:spPr>
      </p:pic>
      <p:pic>
        <p:nvPicPr>
          <p:cNvPr descr="A picture containing icon&#10;&#10;Description automatically generated" id="242" name="Google Shape;242;p34"/>
          <p:cNvPicPr preferRelativeResize="0"/>
          <p:nvPr/>
        </p:nvPicPr>
        <p:blipFill rotWithShape="1">
          <a:blip r:embed="rId4">
            <a:alphaModFix/>
          </a:blip>
          <a:srcRect b="0" l="0" r="0" t="0"/>
          <a:stretch/>
        </p:blipFill>
        <p:spPr>
          <a:xfrm>
            <a:off x="143506" y="4569972"/>
            <a:ext cx="918106" cy="497805"/>
          </a:xfrm>
          <a:prstGeom prst="rect">
            <a:avLst/>
          </a:prstGeom>
          <a:noFill/>
          <a:ln>
            <a:noFill/>
          </a:ln>
        </p:spPr>
      </p:pic>
      <p:sp>
        <p:nvSpPr>
          <p:cNvPr id="243" name="Google Shape;243;p34"/>
          <p:cNvSpPr txBox="1"/>
          <p:nvPr/>
        </p:nvSpPr>
        <p:spPr>
          <a:xfrm>
            <a:off x="8534400" y="4800600"/>
            <a:ext cx="3810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
        <p:nvSpPr>
          <p:cNvPr id="244" name="Google Shape;244;p34"/>
          <p:cNvSpPr txBox="1"/>
          <p:nvPr/>
        </p:nvSpPr>
        <p:spPr>
          <a:xfrm>
            <a:off x="6629400" y="4800600"/>
            <a:ext cx="19812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Roboto Light"/>
                <a:ea typeface="Roboto Light"/>
                <a:cs typeface="Roboto Light"/>
                <a:sym typeface="Roboto Light"/>
              </a:rPr>
              <a:t>Raworth 2017, Steffen et al (2015)</a:t>
            </a:r>
            <a:endParaRPr b="0" i="0" sz="900" u="none" cap="none" strike="noStrike">
              <a:solidFill>
                <a:schemeClr val="dk1"/>
              </a:solidFill>
              <a:latin typeface="Roboto Light"/>
              <a:ea typeface="Roboto Light"/>
              <a:cs typeface="Roboto Light"/>
              <a:sym typeface="Roboto Light"/>
            </a:endParaRPr>
          </a:p>
        </p:txBody>
      </p:sp>
      <p:sp>
        <p:nvSpPr>
          <p:cNvPr id="245" name="Google Shape;245;p34"/>
          <p:cNvSpPr txBox="1"/>
          <p:nvPr/>
        </p:nvSpPr>
        <p:spPr>
          <a:xfrm>
            <a:off x="7475373" y="679882"/>
            <a:ext cx="1348500" cy="4977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900"/>
              <a:buFont typeface="Arial"/>
              <a:buNone/>
            </a:pPr>
            <a:r>
              <a:rPr b="0" i="0" lang="en-GB" sz="900" u="none" cap="none" strike="noStrike">
                <a:solidFill>
                  <a:schemeClr val="dk1"/>
                </a:solidFill>
                <a:latin typeface="Roboto Light"/>
                <a:ea typeface="Roboto Light"/>
                <a:cs typeface="Roboto Light"/>
                <a:sym typeface="Roboto Light"/>
              </a:rPr>
              <a:t>Beyond the boundary</a:t>
            </a:r>
            <a:endParaRPr b="0" i="0" sz="900" u="none" cap="none" strike="noStrike">
              <a:solidFill>
                <a:schemeClr val="dk1"/>
              </a:solidFill>
              <a:latin typeface="Roboto Light"/>
              <a:ea typeface="Roboto Light"/>
              <a:cs typeface="Roboto Light"/>
              <a:sym typeface="Roboto Light"/>
            </a:endParaRPr>
          </a:p>
          <a:p>
            <a:pPr indent="0" lvl="0" marL="0" marR="0" rtl="0" algn="l">
              <a:lnSpc>
                <a:spcPct val="150000"/>
              </a:lnSpc>
              <a:spcBef>
                <a:spcPts val="0"/>
              </a:spcBef>
              <a:spcAft>
                <a:spcPts val="0"/>
              </a:spcAft>
              <a:buClr>
                <a:srgbClr val="000000"/>
              </a:buClr>
              <a:buSzPts val="900"/>
              <a:buFont typeface="Arial"/>
              <a:buNone/>
            </a:pPr>
            <a:r>
              <a:rPr b="0" i="0" lang="en-GB" sz="900" u="none" cap="none" strike="noStrike">
                <a:solidFill>
                  <a:schemeClr val="dk1"/>
                </a:solidFill>
                <a:latin typeface="Roboto Light"/>
                <a:ea typeface="Roboto Light"/>
                <a:cs typeface="Roboto Light"/>
                <a:sym typeface="Roboto Light"/>
              </a:rPr>
              <a:t>Boundary not quantified</a:t>
            </a:r>
            <a:endParaRPr b="0" i="0" sz="900" u="none" cap="none" strike="noStrike">
              <a:solidFill>
                <a:schemeClr val="dk1"/>
              </a:solidFill>
              <a:latin typeface="Roboto Light"/>
              <a:ea typeface="Roboto Light"/>
              <a:cs typeface="Roboto Light"/>
              <a:sym typeface="Roboto Light"/>
            </a:endParaRPr>
          </a:p>
        </p:txBody>
      </p:sp>
      <p:sp>
        <p:nvSpPr>
          <p:cNvPr id="246" name="Google Shape;246;p34"/>
          <p:cNvSpPr/>
          <p:nvPr/>
        </p:nvSpPr>
        <p:spPr>
          <a:xfrm>
            <a:off x="7245825" y="660211"/>
            <a:ext cx="157500" cy="157500"/>
          </a:xfrm>
          <a:prstGeom prst="rect">
            <a:avLst/>
          </a:prstGeom>
          <a:solidFill>
            <a:srgbClr val="E60B0B"/>
          </a:solidFill>
          <a:ln cap="flat" cmpd="sng" w="9525">
            <a:solidFill>
              <a:srgbClr val="E60B0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34"/>
          <p:cNvSpPr/>
          <p:nvPr/>
        </p:nvSpPr>
        <p:spPr>
          <a:xfrm>
            <a:off x="7245825" y="876857"/>
            <a:ext cx="157500" cy="157500"/>
          </a:xfrm>
          <a:prstGeom prst="rect">
            <a:avLst/>
          </a:prstGeom>
          <a:solidFill>
            <a:srgbClr val="C2CDD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34"/>
          <p:cNvSpPr txBox="1"/>
          <p:nvPr/>
        </p:nvSpPr>
        <p:spPr>
          <a:xfrm>
            <a:off x="533400" y="457200"/>
            <a:ext cx="1576800" cy="1393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i="0" lang="en-GB" sz="2100" u="none" cap="none" strike="noStrike">
                <a:solidFill>
                  <a:schemeClr val="dk1"/>
                </a:solidFill>
                <a:latin typeface="Roboto"/>
                <a:ea typeface="Roboto"/>
                <a:cs typeface="Roboto"/>
                <a:sym typeface="Roboto"/>
              </a:rPr>
              <a:t>A world dangerously out of balance</a:t>
            </a:r>
            <a:endParaRPr b="1" i="0" sz="2100" u="none" cap="none" strike="noStrike">
              <a:solidFill>
                <a:schemeClr val="dk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Embedded-Economy.jpg" id="254" name="Google Shape;254;p35"/>
          <p:cNvPicPr preferRelativeResize="0"/>
          <p:nvPr/>
        </p:nvPicPr>
        <p:blipFill rotWithShape="1">
          <a:blip r:embed="rId3">
            <a:alphaModFix/>
          </a:blip>
          <a:srcRect b="2856" l="0" r="0" t="0"/>
          <a:stretch/>
        </p:blipFill>
        <p:spPr>
          <a:xfrm>
            <a:off x="1226126" y="230149"/>
            <a:ext cx="6347840" cy="4636264"/>
          </a:xfrm>
          <a:prstGeom prst="rect">
            <a:avLst/>
          </a:prstGeom>
          <a:noFill/>
          <a:ln>
            <a:noFill/>
          </a:ln>
        </p:spPr>
      </p:pic>
      <p:sp>
        <p:nvSpPr>
          <p:cNvPr id="255" name="Google Shape;255;p35"/>
          <p:cNvSpPr txBox="1"/>
          <p:nvPr/>
        </p:nvSpPr>
        <p:spPr>
          <a:xfrm rot="2376206">
            <a:off x="5108538" y="1530805"/>
            <a:ext cx="566144" cy="2537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FF0000"/>
                </a:solidFill>
                <a:latin typeface="Arial"/>
                <a:ea typeface="Arial"/>
                <a:cs typeface="Arial"/>
                <a:sym typeface="Arial"/>
              </a:rPr>
              <a:t>social</a:t>
            </a:r>
            <a:endParaRPr b="0" i="0" sz="1400" u="none" cap="none" strike="noStrike">
              <a:solidFill>
                <a:srgbClr val="000000"/>
              </a:solidFill>
              <a:latin typeface="Arial"/>
              <a:ea typeface="Arial"/>
              <a:cs typeface="Arial"/>
              <a:sym typeface="Arial"/>
            </a:endParaRPr>
          </a:p>
        </p:txBody>
      </p:sp>
      <p:sp>
        <p:nvSpPr>
          <p:cNvPr id="256" name="Google Shape;256;p35"/>
          <p:cNvSpPr txBox="1"/>
          <p:nvPr/>
        </p:nvSpPr>
        <p:spPr>
          <a:xfrm rot="-1761236">
            <a:off x="5013150" y="3528029"/>
            <a:ext cx="490817" cy="2540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FF0000"/>
                </a:solidFill>
                <a:latin typeface="Arial"/>
                <a:ea typeface="Arial"/>
                <a:cs typeface="Arial"/>
                <a:sym typeface="Arial"/>
              </a:rPr>
              <a:t>legal</a:t>
            </a:r>
            <a:endParaRPr b="0" i="0" sz="1400" u="none" cap="none" strike="noStrike">
              <a:solidFill>
                <a:srgbClr val="000000"/>
              </a:solidFill>
              <a:latin typeface="Arial"/>
              <a:ea typeface="Arial"/>
              <a:cs typeface="Arial"/>
              <a:sym typeface="Arial"/>
            </a:endParaRPr>
          </a:p>
        </p:txBody>
      </p:sp>
      <p:sp>
        <p:nvSpPr>
          <p:cNvPr id="257" name="Google Shape;257;p35"/>
          <p:cNvSpPr txBox="1"/>
          <p:nvPr/>
        </p:nvSpPr>
        <p:spPr>
          <a:xfrm rot="1961249">
            <a:off x="3148658" y="3498030"/>
            <a:ext cx="670486" cy="2538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FF0000"/>
                </a:solidFill>
                <a:latin typeface="Arial"/>
                <a:ea typeface="Arial"/>
                <a:cs typeface="Arial"/>
                <a:sym typeface="Arial"/>
              </a:rPr>
              <a:t>cultural</a:t>
            </a:r>
            <a:endParaRPr b="0" i="0" sz="1400" u="none" cap="none" strike="noStrike">
              <a:solidFill>
                <a:srgbClr val="000000"/>
              </a:solidFill>
              <a:latin typeface="Arial"/>
              <a:ea typeface="Arial"/>
              <a:cs typeface="Arial"/>
              <a:sym typeface="Arial"/>
            </a:endParaRPr>
          </a:p>
        </p:txBody>
      </p:sp>
      <p:sp>
        <p:nvSpPr>
          <p:cNvPr id="258" name="Google Shape;258;p35"/>
          <p:cNvSpPr txBox="1"/>
          <p:nvPr/>
        </p:nvSpPr>
        <p:spPr>
          <a:xfrm rot="-2205629">
            <a:off x="3134661" y="1545488"/>
            <a:ext cx="691261" cy="2539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FF0000"/>
                </a:solidFill>
                <a:latin typeface="Arial"/>
                <a:ea typeface="Arial"/>
                <a:cs typeface="Arial"/>
                <a:sym typeface="Arial"/>
              </a:rPr>
              <a:t>political</a:t>
            </a:r>
            <a:endParaRPr b="0" i="0" sz="1400" u="none" cap="none" strike="noStrike">
              <a:solidFill>
                <a:srgbClr val="000000"/>
              </a:solidFill>
              <a:latin typeface="Arial"/>
              <a:ea typeface="Arial"/>
              <a:cs typeface="Arial"/>
              <a:sym typeface="Arial"/>
            </a:endParaRPr>
          </a:p>
        </p:txBody>
      </p:sp>
      <p:sp>
        <p:nvSpPr>
          <p:cNvPr id="259" name="Google Shape;259;p35"/>
          <p:cNvSpPr txBox="1"/>
          <p:nvPr/>
        </p:nvSpPr>
        <p:spPr>
          <a:xfrm rot="-3836228">
            <a:off x="1987002" y="1752129"/>
            <a:ext cx="841912" cy="4155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5A8F3A"/>
                </a:solidFill>
                <a:latin typeface="Arial"/>
                <a:ea typeface="Arial"/>
                <a:cs typeface="Arial"/>
                <a:sym typeface="Arial"/>
              </a:rPr>
              <a:t>ozone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5A8F3A"/>
                </a:solidFill>
                <a:latin typeface="Arial"/>
                <a:ea typeface="Arial"/>
                <a:cs typeface="Arial"/>
                <a:sym typeface="Arial"/>
              </a:rPr>
              <a:t>protection</a:t>
            </a:r>
            <a:endParaRPr b="0" i="0" sz="1400" u="none" cap="none" strike="noStrike">
              <a:solidFill>
                <a:srgbClr val="000000"/>
              </a:solidFill>
              <a:latin typeface="Arial"/>
              <a:ea typeface="Arial"/>
              <a:cs typeface="Arial"/>
              <a:sym typeface="Arial"/>
            </a:endParaRPr>
          </a:p>
        </p:txBody>
      </p:sp>
      <p:sp>
        <p:nvSpPr>
          <p:cNvPr id="260" name="Google Shape;260;p35"/>
          <p:cNvSpPr txBox="1"/>
          <p:nvPr/>
        </p:nvSpPr>
        <p:spPr>
          <a:xfrm rot="3666594">
            <a:off x="2234486" y="3203251"/>
            <a:ext cx="588660" cy="41557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5A8F3A"/>
                </a:solidFill>
                <a:latin typeface="Arial"/>
                <a:ea typeface="Arial"/>
                <a:cs typeface="Arial"/>
                <a:sym typeface="Arial"/>
              </a:rPr>
              <a:t>fertile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5A8F3A"/>
                </a:solidFill>
                <a:latin typeface="Arial"/>
                <a:ea typeface="Arial"/>
                <a:cs typeface="Arial"/>
                <a:sym typeface="Arial"/>
              </a:rPr>
              <a:t>soils</a:t>
            </a:r>
            <a:endParaRPr b="0" i="0" sz="1400" u="none" cap="none" strike="noStrike">
              <a:solidFill>
                <a:srgbClr val="000000"/>
              </a:solidFill>
              <a:latin typeface="Arial"/>
              <a:ea typeface="Arial"/>
              <a:cs typeface="Arial"/>
              <a:sym typeface="Arial"/>
            </a:endParaRPr>
          </a:p>
        </p:txBody>
      </p:sp>
      <p:sp>
        <p:nvSpPr>
          <p:cNvPr id="261" name="Google Shape;261;p35"/>
          <p:cNvSpPr txBox="1"/>
          <p:nvPr/>
        </p:nvSpPr>
        <p:spPr>
          <a:xfrm rot="2184516">
            <a:off x="5385543" y="1135460"/>
            <a:ext cx="991172" cy="4155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5A8F3A"/>
                </a:solidFill>
                <a:latin typeface="Arial"/>
                <a:ea typeface="Arial"/>
                <a:cs typeface="Arial"/>
                <a:sym typeface="Arial"/>
              </a:rPr>
              <a:t>thriving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5A8F3A"/>
                </a:solidFill>
                <a:latin typeface="Arial"/>
                <a:ea typeface="Arial"/>
                <a:cs typeface="Arial"/>
                <a:sym typeface="Arial"/>
              </a:rPr>
              <a:t>biodiversity</a:t>
            </a:r>
            <a:endParaRPr b="0" i="0" sz="1400" u="none" cap="none" strike="noStrike">
              <a:solidFill>
                <a:srgbClr val="000000"/>
              </a:solidFill>
              <a:latin typeface="Arial"/>
              <a:ea typeface="Arial"/>
              <a:cs typeface="Arial"/>
              <a:sym typeface="Arial"/>
            </a:endParaRPr>
          </a:p>
        </p:txBody>
      </p:sp>
      <p:sp>
        <p:nvSpPr>
          <p:cNvPr id="262" name="Google Shape;262;p35"/>
          <p:cNvSpPr txBox="1"/>
          <p:nvPr/>
        </p:nvSpPr>
        <p:spPr>
          <a:xfrm>
            <a:off x="4072238" y="4181585"/>
            <a:ext cx="867600" cy="415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5A8F3A"/>
                </a:solidFill>
                <a:latin typeface="Arial"/>
                <a:ea typeface="Arial"/>
                <a:cs typeface="Arial"/>
                <a:sym typeface="Arial"/>
              </a:rPr>
              <a:t>freshwater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5A8F3A"/>
                </a:solidFill>
                <a:latin typeface="Arial"/>
                <a:ea typeface="Arial"/>
                <a:cs typeface="Arial"/>
                <a:sym typeface="Arial"/>
              </a:rPr>
              <a:t>cycle</a:t>
            </a:r>
            <a:endParaRPr b="0" i="0" sz="1400" u="none" cap="none" strike="noStrike">
              <a:solidFill>
                <a:srgbClr val="000000"/>
              </a:solidFill>
              <a:latin typeface="Arial"/>
              <a:ea typeface="Arial"/>
              <a:cs typeface="Arial"/>
              <a:sym typeface="Arial"/>
            </a:endParaRPr>
          </a:p>
        </p:txBody>
      </p:sp>
      <p:sp>
        <p:nvSpPr>
          <p:cNvPr id="263" name="Google Shape;263;p35"/>
          <p:cNvSpPr txBox="1"/>
          <p:nvPr/>
        </p:nvSpPr>
        <p:spPr>
          <a:xfrm rot="598547">
            <a:off x="4712715" y="708199"/>
            <a:ext cx="649419" cy="4154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5A8F3A"/>
                </a:solidFill>
                <a:latin typeface="Arial"/>
                <a:ea typeface="Arial"/>
                <a:cs typeface="Arial"/>
                <a:sym typeface="Arial"/>
              </a:rPr>
              <a:t>stable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5A8F3A"/>
                </a:solidFill>
                <a:latin typeface="Arial"/>
                <a:ea typeface="Arial"/>
                <a:cs typeface="Arial"/>
                <a:sym typeface="Arial"/>
              </a:rPr>
              <a:t>climate</a:t>
            </a:r>
            <a:endParaRPr b="0" i="0" sz="1400" u="none" cap="none" strike="noStrike">
              <a:solidFill>
                <a:srgbClr val="000000"/>
              </a:solidFill>
              <a:latin typeface="Arial"/>
              <a:ea typeface="Arial"/>
              <a:cs typeface="Arial"/>
              <a:sym typeface="Arial"/>
            </a:endParaRPr>
          </a:p>
        </p:txBody>
      </p:sp>
      <p:sp>
        <p:nvSpPr>
          <p:cNvPr id="264" name="Google Shape;264;p35"/>
          <p:cNvSpPr txBox="1"/>
          <p:nvPr/>
        </p:nvSpPr>
        <p:spPr>
          <a:xfrm rot="-3343100">
            <a:off x="5833509" y="3209335"/>
            <a:ext cx="991191" cy="4153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5A8F3A"/>
                </a:solidFill>
                <a:latin typeface="Arial"/>
                <a:ea typeface="Arial"/>
                <a:cs typeface="Arial"/>
                <a:sym typeface="Arial"/>
              </a:rPr>
              <a:t>healthy oceans</a:t>
            </a:r>
            <a:endParaRPr b="0" i="0" sz="1400" u="none" cap="none" strike="noStrike">
              <a:solidFill>
                <a:srgbClr val="000000"/>
              </a:solidFill>
              <a:latin typeface="Arial"/>
              <a:ea typeface="Arial"/>
              <a:cs typeface="Arial"/>
              <a:sym typeface="Arial"/>
            </a:endParaRPr>
          </a:p>
        </p:txBody>
      </p:sp>
      <p:sp>
        <p:nvSpPr>
          <p:cNvPr id="265" name="Google Shape;265;p35"/>
          <p:cNvSpPr txBox="1"/>
          <p:nvPr/>
        </p:nvSpPr>
        <p:spPr>
          <a:xfrm rot="1399826">
            <a:off x="2976650" y="3909759"/>
            <a:ext cx="684791" cy="4156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5A8F3A"/>
                </a:solidFill>
                <a:latin typeface="Arial"/>
                <a:ea typeface="Arial"/>
                <a:cs typeface="Arial"/>
                <a:sym typeface="Arial"/>
              </a:rPr>
              <a:t>nutrient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5A8F3A"/>
                </a:solidFill>
                <a:latin typeface="Arial"/>
                <a:ea typeface="Arial"/>
                <a:cs typeface="Arial"/>
                <a:sym typeface="Arial"/>
              </a:rPr>
              <a:t>cycle</a:t>
            </a:r>
            <a:endParaRPr b="0" i="0" sz="1400" u="none" cap="none" strike="noStrike">
              <a:solidFill>
                <a:srgbClr val="000000"/>
              </a:solidFill>
              <a:latin typeface="Arial"/>
              <a:ea typeface="Arial"/>
              <a:cs typeface="Arial"/>
              <a:sym typeface="Arial"/>
            </a:endParaRPr>
          </a:p>
        </p:txBody>
      </p:sp>
      <p:sp>
        <p:nvSpPr>
          <p:cNvPr id="266" name="Google Shape;266;p35"/>
          <p:cNvSpPr txBox="1"/>
          <p:nvPr/>
        </p:nvSpPr>
        <p:spPr>
          <a:xfrm>
            <a:off x="533400" y="457200"/>
            <a:ext cx="1576800" cy="1393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i="0" lang="en-GB" sz="2100" u="none" cap="none" strike="noStrike">
                <a:solidFill>
                  <a:schemeClr val="dk1"/>
                </a:solidFill>
                <a:latin typeface="Roboto"/>
                <a:ea typeface="Roboto"/>
                <a:cs typeface="Roboto"/>
                <a:sym typeface="Roboto"/>
              </a:rPr>
              <a:t>The Embedded Economy</a:t>
            </a:r>
            <a:endParaRPr b="1" i="0" sz="2100" u="none" cap="none" strike="noStrike">
              <a:solidFill>
                <a:schemeClr val="dk1"/>
              </a:solidFill>
              <a:latin typeface="Roboto"/>
              <a:ea typeface="Roboto"/>
              <a:cs typeface="Roboto"/>
              <a:sym typeface="Roboto"/>
            </a:endParaRPr>
          </a:p>
        </p:txBody>
      </p:sp>
      <p:pic>
        <p:nvPicPr>
          <p:cNvPr descr="A picture containing icon&#10;&#10;Description automatically generated" id="267" name="Google Shape;267;p35"/>
          <p:cNvPicPr preferRelativeResize="0"/>
          <p:nvPr/>
        </p:nvPicPr>
        <p:blipFill rotWithShape="1">
          <a:blip r:embed="rId4">
            <a:alphaModFix/>
          </a:blip>
          <a:srcRect b="0" l="0" r="0" t="0"/>
          <a:stretch/>
        </p:blipFill>
        <p:spPr>
          <a:xfrm>
            <a:off x="143506" y="4569972"/>
            <a:ext cx="918106" cy="497805"/>
          </a:xfrm>
          <a:prstGeom prst="rect">
            <a:avLst/>
          </a:prstGeom>
          <a:noFill/>
          <a:ln>
            <a:noFill/>
          </a:ln>
        </p:spPr>
      </p:pic>
      <p:sp>
        <p:nvSpPr>
          <p:cNvPr id="268" name="Google Shape;268;p35"/>
          <p:cNvSpPr txBox="1"/>
          <p:nvPr/>
        </p:nvSpPr>
        <p:spPr>
          <a:xfrm>
            <a:off x="7239000" y="4800600"/>
            <a:ext cx="13716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Roboto Light"/>
                <a:ea typeface="Roboto Light"/>
                <a:cs typeface="Roboto Light"/>
                <a:sym typeface="Roboto Light"/>
              </a:rPr>
              <a:t>Raworth 2017</a:t>
            </a:r>
            <a:endParaRPr b="0" i="0" sz="900" u="none" cap="none" strike="noStrike">
              <a:solidFill>
                <a:schemeClr val="lt1"/>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descr="Diagram&#10;&#10;Description automatically generated" id="273" name="Google Shape;273;p36"/>
          <p:cNvPicPr preferRelativeResize="0"/>
          <p:nvPr/>
        </p:nvPicPr>
        <p:blipFill rotWithShape="1">
          <a:blip r:embed="rId3">
            <a:alphaModFix/>
          </a:blip>
          <a:srcRect b="0" l="0" r="0" t="0"/>
          <a:stretch/>
        </p:blipFill>
        <p:spPr>
          <a:xfrm>
            <a:off x="3259297" y="1409846"/>
            <a:ext cx="2319179" cy="2365595"/>
          </a:xfrm>
          <a:prstGeom prst="rect">
            <a:avLst/>
          </a:prstGeom>
          <a:noFill/>
          <a:ln>
            <a:noFill/>
          </a:ln>
        </p:spPr>
      </p:pic>
      <p:pic>
        <p:nvPicPr>
          <p:cNvPr descr="A picture containing icon&#10;&#10;Description automatically generated" id="274" name="Google Shape;274;p36"/>
          <p:cNvPicPr preferRelativeResize="0"/>
          <p:nvPr/>
        </p:nvPicPr>
        <p:blipFill rotWithShape="1">
          <a:blip r:embed="rId4">
            <a:alphaModFix/>
          </a:blip>
          <a:srcRect b="0" l="0" r="0" t="0"/>
          <a:stretch/>
        </p:blipFill>
        <p:spPr>
          <a:xfrm>
            <a:off x="143506" y="4583794"/>
            <a:ext cx="918106" cy="497805"/>
          </a:xfrm>
          <a:prstGeom prst="rect">
            <a:avLst/>
          </a:prstGeom>
          <a:noFill/>
          <a:ln>
            <a:noFill/>
          </a:ln>
        </p:spPr>
      </p:pic>
      <p:sp>
        <p:nvSpPr>
          <p:cNvPr id="275" name="Google Shape;275;p36"/>
          <p:cNvSpPr txBox="1"/>
          <p:nvPr/>
        </p:nvSpPr>
        <p:spPr>
          <a:xfrm>
            <a:off x="3912178" y="296055"/>
            <a:ext cx="1026000" cy="91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parent</a:t>
            </a:r>
            <a:endParaRPr b="0" i="0" sz="105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child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partner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relative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9B9B9B"/>
                </a:solidFill>
                <a:latin typeface="Roboto"/>
                <a:ea typeface="Roboto"/>
                <a:cs typeface="Roboto"/>
                <a:sym typeface="Roboto"/>
              </a:rPr>
              <a:t>kin-less</a:t>
            </a:r>
            <a:endParaRPr b="0" i="0" sz="1050" u="none" cap="none" strike="noStrike">
              <a:solidFill>
                <a:srgbClr val="9B9B9B"/>
              </a:solidFill>
              <a:latin typeface="Arial"/>
              <a:ea typeface="Arial"/>
              <a:cs typeface="Arial"/>
              <a:sym typeface="Arial"/>
            </a:endParaRPr>
          </a:p>
        </p:txBody>
      </p:sp>
      <p:sp>
        <p:nvSpPr>
          <p:cNvPr id="276" name="Google Shape;276;p36"/>
          <p:cNvSpPr txBox="1"/>
          <p:nvPr/>
        </p:nvSpPr>
        <p:spPr>
          <a:xfrm>
            <a:off x="3912178" y="3958430"/>
            <a:ext cx="1026000" cy="91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commoner</a:t>
            </a:r>
            <a:endParaRPr b="0" i="0" sz="105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steward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co-creator</a:t>
            </a:r>
            <a:endParaRPr b="0" i="0" sz="105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volunteer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9B9B9B"/>
                </a:solidFill>
                <a:latin typeface="Roboto"/>
                <a:ea typeface="Roboto"/>
                <a:cs typeface="Roboto"/>
                <a:sym typeface="Roboto"/>
              </a:rPr>
              <a:t>excluded</a:t>
            </a:r>
            <a:endParaRPr b="1" i="0" sz="1350" u="none" cap="none" strike="noStrike">
              <a:solidFill>
                <a:srgbClr val="9B9B9B"/>
              </a:solidFill>
              <a:latin typeface="Roboto"/>
              <a:ea typeface="Roboto"/>
              <a:cs typeface="Roboto"/>
              <a:sym typeface="Roboto"/>
            </a:endParaRPr>
          </a:p>
        </p:txBody>
      </p:sp>
      <p:sp>
        <p:nvSpPr>
          <p:cNvPr id="277" name="Google Shape;277;p36"/>
          <p:cNvSpPr txBox="1"/>
          <p:nvPr/>
        </p:nvSpPr>
        <p:spPr>
          <a:xfrm>
            <a:off x="5743483" y="2032360"/>
            <a:ext cx="1245900" cy="1322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resident</a:t>
            </a:r>
            <a:endParaRPr b="0" i="0" sz="105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public servant</a:t>
            </a:r>
            <a:endParaRPr b="0" i="0" sz="105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voter</a:t>
            </a:r>
            <a:endParaRPr b="0" i="0" sz="105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protester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9B9B9B"/>
                </a:solidFill>
                <a:latin typeface="Roboto"/>
                <a:ea typeface="Roboto"/>
                <a:cs typeface="Roboto"/>
                <a:sym typeface="Roboto"/>
              </a:rPr>
              <a:t>stateless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t/>
            </a:r>
            <a:endParaRPr b="1" i="0" sz="1350" u="none" cap="none" strike="noStrike">
              <a:solidFill>
                <a:schemeClr val="dk1"/>
              </a:solidFill>
              <a:latin typeface="Roboto"/>
              <a:ea typeface="Roboto"/>
              <a:cs typeface="Roboto"/>
              <a:sym typeface="Roboto"/>
            </a:endParaRPr>
          </a:p>
        </p:txBody>
      </p:sp>
      <p:sp>
        <p:nvSpPr>
          <p:cNvPr id="278" name="Google Shape;278;p36"/>
          <p:cNvSpPr txBox="1"/>
          <p:nvPr/>
        </p:nvSpPr>
        <p:spPr>
          <a:xfrm>
            <a:off x="1931405" y="2089496"/>
            <a:ext cx="1140300" cy="91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consumer</a:t>
            </a:r>
            <a:endParaRPr b="0" i="0" sz="105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producer</a:t>
            </a:r>
            <a:endParaRPr b="0" i="0" sz="105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labourer</a:t>
            </a:r>
            <a:endParaRPr b="0" i="0" sz="105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capital-owner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9B9B9B"/>
                </a:solidFill>
                <a:latin typeface="Roboto"/>
                <a:ea typeface="Roboto"/>
                <a:cs typeface="Roboto"/>
                <a:sym typeface="Roboto"/>
              </a:rPr>
              <a:t>destitute</a:t>
            </a:r>
            <a:endParaRPr b="1" i="0" sz="1350" u="none" cap="none" strike="noStrike">
              <a:solidFill>
                <a:srgbClr val="9B9B9B"/>
              </a:solidFill>
              <a:latin typeface="Roboto"/>
              <a:ea typeface="Roboto"/>
              <a:cs typeface="Roboto"/>
              <a:sym typeface="Roboto"/>
            </a:endParaRPr>
          </a:p>
        </p:txBody>
      </p:sp>
      <p:sp>
        <p:nvSpPr>
          <p:cNvPr id="279" name="Google Shape;279;p36"/>
          <p:cNvSpPr txBox="1"/>
          <p:nvPr/>
        </p:nvSpPr>
        <p:spPr>
          <a:xfrm>
            <a:off x="533400" y="457200"/>
            <a:ext cx="1576800" cy="1393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i="0" lang="en-GB" sz="2100" u="none" cap="none" strike="noStrike">
                <a:solidFill>
                  <a:schemeClr val="dk1"/>
                </a:solidFill>
                <a:latin typeface="Roboto"/>
                <a:ea typeface="Roboto"/>
                <a:cs typeface="Roboto"/>
                <a:sym typeface="Roboto"/>
              </a:rPr>
              <a:t>We have many economic roles and relations</a:t>
            </a:r>
            <a:endParaRPr b="1" i="0" sz="2100" u="none" cap="none" strike="noStrike">
              <a:solidFill>
                <a:schemeClr val="dk1"/>
              </a:solidFill>
              <a:latin typeface="Roboto"/>
              <a:ea typeface="Roboto"/>
              <a:cs typeface="Roboto"/>
              <a:sym typeface="Roboto"/>
            </a:endParaRPr>
          </a:p>
        </p:txBody>
      </p:sp>
      <p:sp>
        <p:nvSpPr>
          <p:cNvPr id="280" name="Google Shape;280;p36"/>
          <p:cNvSpPr txBox="1"/>
          <p:nvPr/>
        </p:nvSpPr>
        <p:spPr>
          <a:xfrm>
            <a:off x="5714158" y="3719719"/>
            <a:ext cx="1026000" cy="91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creditor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debtor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investor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chemeClr val="dk1"/>
                </a:solidFill>
                <a:latin typeface="Roboto"/>
                <a:ea typeface="Roboto"/>
                <a:cs typeface="Roboto"/>
                <a:sym typeface="Roboto"/>
              </a:rPr>
              <a:t>speculator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9B9B9B"/>
                </a:solidFill>
                <a:latin typeface="Roboto"/>
                <a:ea typeface="Roboto"/>
                <a:cs typeface="Roboto"/>
                <a:sym typeface="Roboto"/>
              </a:rPr>
              <a:t>financially excluded</a:t>
            </a:r>
            <a:endParaRPr b="1" i="0" sz="1350" u="none" cap="none" strike="noStrike">
              <a:solidFill>
                <a:srgbClr val="9B9B9B"/>
              </a:solidFill>
              <a:latin typeface="Roboto"/>
              <a:ea typeface="Roboto"/>
              <a:cs typeface="Roboto"/>
              <a:sym typeface="Roboto"/>
            </a:endParaRPr>
          </a:p>
        </p:txBody>
      </p:sp>
      <p:cxnSp>
        <p:nvCxnSpPr>
          <p:cNvPr id="281" name="Google Shape;281;p36"/>
          <p:cNvCxnSpPr/>
          <p:nvPr/>
        </p:nvCxnSpPr>
        <p:spPr>
          <a:xfrm rot="10800000">
            <a:off x="4675719" y="2690987"/>
            <a:ext cx="1059300" cy="1038600"/>
          </a:xfrm>
          <a:prstGeom prst="straightConnector1">
            <a:avLst/>
          </a:prstGeom>
          <a:noFill/>
          <a:ln cap="flat" cmpd="sng" w="9525">
            <a:solidFill>
              <a:schemeClr val="dk1"/>
            </a:solidFill>
            <a:prstDash val="solid"/>
            <a:round/>
            <a:headEnd len="sm" w="sm" type="none"/>
            <a:tailEnd len="med" w="med" type="triangle"/>
          </a:ln>
        </p:spPr>
      </p:cxnSp>
      <p:sp>
        <p:nvSpPr>
          <p:cNvPr id="282" name="Google Shape;282;p36"/>
          <p:cNvSpPr txBox="1"/>
          <p:nvPr/>
        </p:nvSpPr>
        <p:spPr>
          <a:xfrm>
            <a:off x="7239000" y="4800600"/>
            <a:ext cx="13716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Roboto Light"/>
                <a:ea typeface="Roboto Light"/>
                <a:cs typeface="Roboto Light"/>
                <a:sym typeface="Roboto Light"/>
              </a:rPr>
              <a:t>Raworth 2017</a:t>
            </a:r>
            <a:endParaRPr b="0" i="0" sz="900" u="none" cap="none" strike="noStrike">
              <a:solidFill>
                <a:schemeClr val="lt1"/>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7"/>
          <p:cNvSpPr txBox="1"/>
          <p:nvPr/>
        </p:nvSpPr>
        <p:spPr>
          <a:xfrm>
            <a:off x="381000" y="228600"/>
            <a:ext cx="8382000" cy="457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1" i="0" lang="en-GB" sz="2400" u="none" cap="none" strike="noStrike">
                <a:solidFill>
                  <a:srgbClr val="000000"/>
                </a:solidFill>
                <a:latin typeface="Roboto"/>
                <a:ea typeface="Roboto"/>
                <a:cs typeface="Roboto"/>
                <a:sym typeface="Roboto"/>
              </a:rPr>
              <a:t>Nurture Human Nature</a:t>
            </a:r>
            <a:endParaRPr b="1" i="0" sz="2400" u="none" cap="none" strike="noStrike">
              <a:solidFill>
                <a:schemeClr val="dk1"/>
              </a:solidFill>
              <a:latin typeface="Roboto"/>
              <a:ea typeface="Roboto"/>
              <a:cs typeface="Roboto"/>
              <a:sym typeface="Roboto"/>
            </a:endParaRPr>
          </a:p>
        </p:txBody>
      </p:sp>
      <p:graphicFrame>
        <p:nvGraphicFramePr>
          <p:cNvPr id="288" name="Google Shape;288;p37"/>
          <p:cNvGraphicFramePr/>
          <p:nvPr/>
        </p:nvGraphicFramePr>
        <p:xfrm>
          <a:off x="2555176" y="1699778"/>
          <a:ext cx="3000000" cy="3000000"/>
        </p:xfrm>
        <a:graphic>
          <a:graphicData uri="http://schemas.openxmlformats.org/drawingml/2006/table">
            <a:tbl>
              <a:tblPr bandRow="1" firstRow="1">
                <a:noFill/>
                <a:tableStyleId>{C2441B5E-41F9-4693-8A0E-B01649815506}</a:tableStyleId>
              </a:tblPr>
              <a:tblGrid>
                <a:gridCol w="1967150"/>
                <a:gridCol w="2066500"/>
              </a:tblGrid>
              <a:tr h="368350">
                <a:tc>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35775">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Roboto"/>
                          <a:ea typeface="Roboto"/>
                          <a:cs typeface="Roboto"/>
                          <a:sym typeface="Roboto"/>
                        </a:rPr>
                        <a:t>self-interested</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Roboto"/>
                          <a:ea typeface="Roboto"/>
                          <a:cs typeface="Roboto"/>
                          <a:sym typeface="Roboto"/>
                        </a:rPr>
                        <a:t>social reciprocity</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8350">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Roboto"/>
                          <a:ea typeface="Roboto"/>
                          <a:cs typeface="Roboto"/>
                          <a:sym typeface="Roboto"/>
                        </a:rPr>
                        <a:t>fixed preferences</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Roboto"/>
                          <a:ea typeface="Roboto"/>
                          <a:cs typeface="Roboto"/>
                          <a:sym typeface="Roboto"/>
                        </a:rPr>
                        <a:t>fluid values</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8350">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Roboto"/>
                          <a:ea typeface="Roboto"/>
                          <a:cs typeface="Roboto"/>
                          <a:sym typeface="Roboto"/>
                        </a:rPr>
                        <a:t>isolated</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Roboto"/>
                          <a:ea typeface="Roboto"/>
                          <a:cs typeface="Roboto"/>
                          <a:sym typeface="Roboto"/>
                        </a:rPr>
                        <a:t>interdependent</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8350">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Roboto"/>
                          <a:ea typeface="Roboto"/>
                          <a:cs typeface="Roboto"/>
                          <a:sym typeface="Roboto"/>
                        </a:rPr>
                        <a:t>calculating</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Roboto"/>
                          <a:ea typeface="Roboto"/>
                          <a:cs typeface="Roboto"/>
                          <a:sym typeface="Roboto"/>
                        </a:rPr>
                        <a:t>approximating</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8350">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Roboto"/>
                          <a:ea typeface="Roboto"/>
                          <a:cs typeface="Roboto"/>
                          <a:sym typeface="Roboto"/>
                        </a:rPr>
                        <a:t>dominant</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Roboto"/>
                          <a:ea typeface="Roboto"/>
                          <a:cs typeface="Roboto"/>
                          <a:sym typeface="Roboto"/>
                        </a:rPr>
                        <a:t>dependent</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89" name="Google Shape;289;p37"/>
          <p:cNvSpPr txBox="1"/>
          <p:nvPr/>
        </p:nvSpPr>
        <p:spPr>
          <a:xfrm>
            <a:off x="381000" y="1192439"/>
            <a:ext cx="2903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Roboto"/>
                <a:ea typeface="Roboto"/>
                <a:cs typeface="Roboto"/>
                <a:sym typeface="Roboto"/>
              </a:rPr>
              <a:t>Rational economic man</a:t>
            </a:r>
            <a:endParaRPr b="0" i="0" sz="1400" u="none" cap="none" strike="noStrike">
              <a:solidFill>
                <a:srgbClr val="000000"/>
              </a:solidFill>
              <a:latin typeface="Arial"/>
              <a:ea typeface="Arial"/>
              <a:cs typeface="Arial"/>
              <a:sym typeface="Arial"/>
            </a:endParaRPr>
          </a:p>
        </p:txBody>
      </p:sp>
      <p:sp>
        <p:nvSpPr>
          <p:cNvPr id="290" name="Google Shape;290;p37"/>
          <p:cNvSpPr txBox="1"/>
          <p:nvPr/>
        </p:nvSpPr>
        <p:spPr>
          <a:xfrm>
            <a:off x="5668883" y="1192439"/>
            <a:ext cx="3094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Roboto"/>
                <a:ea typeface="Roboto"/>
                <a:cs typeface="Roboto"/>
                <a:sym typeface="Roboto"/>
              </a:rPr>
              <a:t>Social adaptable humans</a:t>
            </a:r>
            <a:endParaRPr b="0" i="0" sz="1400" u="none" cap="none" strike="noStrike">
              <a:solidFill>
                <a:srgbClr val="000000"/>
              </a:solidFill>
              <a:latin typeface="Arial"/>
              <a:ea typeface="Arial"/>
              <a:cs typeface="Arial"/>
              <a:sym typeface="Arial"/>
            </a:endParaRPr>
          </a:p>
        </p:txBody>
      </p:sp>
      <p:pic>
        <p:nvPicPr>
          <p:cNvPr descr="A black and white pictogram of a person with a dollar sign&#10;&#10;Description automatically generated" id="291" name="Google Shape;291;p37"/>
          <p:cNvPicPr preferRelativeResize="0"/>
          <p:nvPr/>
        </p:nvPicPr>
        <p:blipFill rotWithShape="1">
          <a:blip r:embed="rId3">
            <a:alphaModFix/>
          </a:blip>
          <a:srcRect b="0" l="0" r="0" t="0"/>
          <a:stretch/>
        </p:blipFill>
        <p:spPr>
          <a:xfrm>
            <a:off x="1205373" y="2092325"/>
            <a:ext cx="1046927" cy="2075727"/>
          </a:xfrm>
          <a:prstGeom prst="rect">
            <a:avLst/>
          </a:prstGeom>
          <a:noFill/>
          <a:ln>
            <a:noFill/>
          </a:ln>
        </p:spPr>
      </p:pic>
      <p:pic>
        <p:nvPicPr>
          <p:cNvPr descr="A group of people standing together&#10;&#10;Description automatically generated" id="292" name="Google Shape;292;p37"/>
          <p:cNvPicPr preferRelativeResize="0"/>
          <p:nvPr/>
        </p:nvPicPr>
        <p:blipFill rotWithShape="1">
          <a:blip r:embed="rId4">
            <a:alphaModFix/>
          </a:blip>
          <a:srcRect b="0" l="0" r="0" t="0"/>
          <a:stretch/>
        </p:blipFill>
        <p:spPr>
          <a:xfrm>
            <a:off x="6653350" y="2092325"/>
            <a:ext cx="2109650" cy="1977007"/>
          </a:xfrm>
          <a:prstGeom prst="rect">
            <a:avLst/>
          </a:prstGeom>
          <a:noFill/>
          <a:ln>
            <a:noFill/>
          </a:ln>
        </p:spPr>
      </p:pic>
      <p:sp>
        <p:nvSpPr>
          <p:cNvPr id="293" name="Google Shape;293;p37"/>
          <p:cNvSpPr/>
          <p:nvPr/>
        </p:nvSpPr>
        <p:spPr>
          <a:xfrm>
            <a:off x="4749553" y="941033"/>
            <a:ext cx="4261200" cy="3852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4" name="Google Shape;294;p37"/>
          <p:cNvSpPr/>
          <p:nvPr/>
        </p:nvSpPr>
        <p:spPr>
          <a:xfrm>
            <a:off x="2732728" y="1807420"/>
            <a:ext cx="1839300" cy="2986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9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9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descr="Screen Shot 2017-04-05 at 12.09.35.jpg" id="300" name="Google Shape;300;p38"/>
          <p:cNvPicPr preferRelativeResize="0"/>
          <p:nvPr/>
        </p:nvPicPr>
        <p:blipFill rotWithShape="1">
          <a:blip r:embed="rId3">
            <a:alphaModFix/>
          </a:blip>
          <a:srcRect b="0" l="5651" r="0" t="0"/>
          <a:stretch/>
        </p:blipFill>
        <p:spPr>
          <a:xfrm>
            <a:off x="2698091" y="1177407"/>
            <a:ext cx="3899172" cy="3408311"/>
          </a:xfrm>
          <a:prstGeom prst="rect">
            <a:avLst/>
          </a:prstGeom>
          <a:noFill/>
          <a:ln>
            <a:noFill/>
          </a:ln>
        </p:spPr>
      </p:pic>
      <p:sp>
        <p:nvSpPr>
          <p:cNvPr id="301" name="Google Shape;301;p38"/>
          <p:cNvSpPr txBox="1"/>
          <p:nvPr/>
        </p:nvSpPr>
        <p:spPr>
          <a:xfrm>
            <a:off x="291056" y="3566203"/>
            <a:ext cx="23031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Arial"/>
                <a:ea typeface="Arial"/>
                <a:cs typeface="Arial"/>
                <a:sym typeface="Arial"/>
              </a:rPr>
              <a:t>Growth won’t simply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Arial"/>
                <a:ea typeface="Arial"/>
                <a:cs typeface="Arial"/>
                <a:sym typeface="Arial"/>
              </a:rPr>
              <a:t>‘even things up again’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Arial"/>
              <a:ea typeface="Arial"/>
              <a:cs typeface="Arial"/>
              <a:sym typeface="Arial"/>
            </a:endParaRPr>
          </a:p>
        </p:txBody>
      </p:sp>
      <p:sp>
        <p:nvSpPr>
          <p:cNvPr id="302" name="Google Shape;302;p38"/>
          <p:cNvSpPr txBox="1"/>
          <p:nvPr/>
        </p:nvSpPr>
        <p:spPr>
          <a:xfrm>
            <a:off x="6597263" y="3591220"/>
            <a:ext cx="2305500" cy="6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Arial"/>
                <a:ea typeface="Arial"/>
                <a:cs typeface="Arial"/>
                <a:sym typeface="Arial"/>
              </a:rPr>
              <a:t>Growth won’t simply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Arial"/>
                <a:ea typeface="Arial"/>
                <a:cs typeface="Arial"/>
                <a:sym typeface="Arial"/>
              </a:rPr>
              <a:t>‘clean things up again’</a:t>
            </a:r>
            <a:endParaRPr b="0" i="0" sz="13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EKC.jpg" id="303" name="Google Shape;303;p38"/>
          <p:cNvPicPr preferRelativeResize="0"/>
          <p:nvPr/>
        </p:nvPicPr>
        <p:blipFill rotWithShape="1">
          <a:blip r:embed="rId4">
            <a:alphaModFix/>
          </a:blip>
          <a:srcRect b="0" l="0" r="0" t="0"/>
          <a:stretch/>
        </p:blipFill>
        <p:spPr>
          <a:xfrm>
            <a:off x="6597262" y="1610799"/>
            <a:ext cx="2329892" cy="1789357"/>
          </a:xfrm>
          <a:prstGeom prst="rect">
            <a:avLst/>
          </a:prstGeom>
          <a:noFill/>
          <a:ln>
            <a:noFill/>
          </a:ln>
        </p:spPr>
      </p:pic>
      <p:pic>
        <p:nvPicPr>
          <p:cNvPr descr="Kuznets-Curve.jpg" id="304" name="Google Shape;304;p38"/>
          <p:cNvPicPr preferRelativeResize="0"/>
          <p:nvPr/>
        </p:nvPicPr>
        <p:blipFill rotWithShape="1">
          <a:blip r:embed="rId5">
            <a:alphaModFix/>
          </a:blip>
          <a:srcRect b="0" l="0" r="0" t="0"/>
          <a:stretch/>
        </p:blipFill>
        <p:spPr>
          <a:xfrm>
            <a:off x="194037" y="1610799"/>
            <a:ext cx="2282751" cy="1710241"/>
          </a:xfrm>
          <a:prstGeom prst="rect">
            <a:avLst/>
          </a:prstGeom>
          <a:noFill/>
          <a:ln>
            <a:noFill/>
          </a:ln>
        </p:spPr>
      </p:pic>
      <p:pic>
        <p:nvPicPr>
          <p:cNvPr descr="A picture containing icon&#10;&#10;Description automatically generated" id="305" name="Google Shape;305;p38"/>
          <p:cNvPicPr preferRelativeResize="0"/>
          <p:nvPr/>
        </p:nvPicPr>
        <p:blipFill rotWithShape="1">
          <a:blip r:embed="rId6">
            <a:alphaModFix/>
          </a:blip>
          <a:srcRect b="0" l="0" r="0" t="0"/>
          <a:stretch/>
        </p:blipFill>
        <p:spPr>
          <a:xfrm>
            <a:off x="143506" y="4569972"/>
            <a:ext cx="918106" cy="497805"/>
          </a:xfrm>
          <a:prstGeom prst="rect">
            <a:avLst/>
          </a:prstGeom>
          <a:noFill/>
          <a:ln>
            <a:noFill/>
          </a:ln>
        </p:spPr>
      </p:pic>
      <p:sp>
        <p:nvSpPr>
          <p:cNvPr id="306" name="Google Shape;306;p38"/>
          <p:cNvSpPr txBox="1"/>
          <p:nvPr/>
        </p:nvSpPr>
        <p:spPr>
          <a:xfrm>
            <a:off x="1358748" y="207912"/>
            <a:ext cx="6577800" cy="555000"/>
          </a:xfrm>
          <a:prstGeom prst="rect">
            <a:avLst/>
          </a:prstGeom>
          <a:noFill/>
          <a:ln>
            <a:noFill/>
          </a:ln>
        </p:spPr>
        <p:txBody>
          <a:bodyPr anchorCtr="0" anchor="t" bIns="45675" lIns="91400" spcFirstLastPara="1" rIns="91400" wrap="square" tIns="45675">
            <a:noAutofit/>
          </a:bodyPr>
          <a:lstStyle/>
          <a:p>
            <a:pPr indent="0" lvl="0" marL="0" marR="0" rtl="0" algn="ctr">
              <a:lnSpc>
                <a:spcPct val="100000"/>
              </a:lnSpc>
              <a:spcBef>
                <a:spcPts val="0"/>
              </a:spcBef>
              <a:spcAft>
                <a:spcPts val="0"/>
              </a:spcAft>
              <a:buClr>
                <a:srgbClr val="000000"/>
              </a:buClr>
              <a:buSzPts val="2700"/>
              <a:buFont typeface="Arial"/>
              <a:buNone/>
            </a:pPr>
            <a:r>
              <a:rPr b="1" i="0" lang="en-GB" sz="2700" u="none" cap="none" strike="noStrike">
                <a:solidFill>
                  <a:srgbClr val="000000"/>
                </a:solidFill>
                <a:latin typeface="Calibri"/>
                <a:ea typeface="Calibri"/>
                <a:cs typeface="Calibri"/>
                <a:sym typeface="Calibri"/>
              </a:rPr>
              <a:t>How can humanity get into the Doughnut? </a:t>
            </a:r>
            <a:endParaRPr b="0" i="0" sz="27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descr="Screen Shot 2017-04-05 at 12.09.35.jpg" id="312" name="Google Shape;312;p39"/>
          <p:cNvPicPr preferRelativeResize="0"/>
          <p:nvPr/>
        </p:nvPicPr>
        <p:blipFill rotWithShape="1">
          <a:blip r:embed="rId3">
            <a:alphaModFix/>
          </a:blip>
          <a:srcRect b="0" l="5651" r="0" t="0"/>
          <a:stretch/>
        </p:blipFill>
        <p:spPr>
          <a:xfrm>
            <a:off x="2698091" y="1177407"/>
            <a:ext cx="3899172" cy="3408311"/>
          </a:xfrm>
          <a:prstGeom prst="rect">
            <a:avLst/>
          </a:prstGeom>
          <a:noFill/>
          <a:ln>
            <a:noFill/>
          </a:ln>
        </p:spPr>
      </p:pic>
      <p:pic>
        <p:nvPicPr>
          <p:cNvPr descr="image (29).jpg" id="313" name="Google Shape;313;p39"/>
          <p:cNvPicPr preferRelativeResize="0"/>
          <p:nvPr/>
        </p:nvPicPr>
        <p:blipFill rotWithShape="1">
          <a:blip r:embed="rId4">
            <a:alphaModFix/>
          </a:blip>
          <a:srcRect b="23365" l="0" r="0" t="0"/>
          <a:stretch/>
        </p:blipFill>
        <p:spPr>
          <a:xfrm>
            <a:off x="6870345" y="1768326"/>
            <a:ext cx="1903020" cy="1657860"/>
          </a:xfrm>
          <a:prstGeom prst="rect">
            <a:avLst/>
          </a:prstGeom>
          <a:noFill/>
          <a:ln>
            <a:noFill/>
          </a:ln>
        </p:spPr>
      </p:pic>
      <p:pic>
        <p:nvPicPr>
          <p:cNvPr descr="image (27).jpg" id="314" name="Google Shape;314;p39"/>
          <p:cNvPicPr preferRelativeResize="0"/>
          <p:nvPr/>
        </p:nvPicPr>
        <p:blipFill rotWithShape="1">
          <a:blip r:embed="rId5">
            <a:alphaModFix/>
          </a:blip>
          <a:srcRect b="0" l="0" r="0" t="0"/>
          <a:stretch/>
        </p:blipFill>
        <p:spPr>
          <a:xfrm>
            <a:off x="83503" y="2016123"/>
            <a:ext cx="2470219" cy="1410062"/>
          </a:xfrm>
          <a:prstGeom prst="rect">
            <a:avLst/>
          </a:prstGeom>
          <a:noFill/>
          <a:ln>
            <a:noFill/>
          </a:ln>
        </p:spPr>
      </p:pic>
      <p:sp>
        <p:nvSpPr>
          <p:cNvPr id="315" name="Google Shape;315;p39"/>
          <p:cNvSpPr txBox="1"/>
          <p:nvPr/>
        </p:nvSpPr>
        <p:spPr>
          <a:xfrm>
            <a:off x="1358748" y="207912"/>
            <a:ext cx="6577800" cy="555000"/>
          </a:xfrm>
          <a:prstGeom prst="rect">
            <a:avLst/>
          </a:prstGeom>
          <a:noFill/>
          <a:ln>
            <a:noFill/>
          </a:ln>
        </p:spPr>
        <p:txBody>
          <a:bodyPr anchorCtr="0" anchor="t" bIns="45675" lIns="91400" spcFirstLastPara="1" rIns="91400" wrap="square" tIns="45675">
            <a:noAutofit/>
          </a:bodyPr>
          <a:lstStyle/>
          <a:p>
            <a:pPr indent="0" lvl="0" marL="0" marR="0" rtl="0" algn="ctr">
              <a:lnSpc>
                <a:spcPct val="100000"/>
              </a:lnSpc>
              <a:spcBef>
                <a:spcPts val="0"/>
              </a:spcBef>
              <a:spcAft>
                <a:spcPts val="0"/>
              </a:spcAft>
              <a:buClr>
                <a:srgbClr val="000000"/>
              </a:buClr>
              <a:buSzPts val="2700"/>
              <a:buFont typeface="Arial"/>
              <a:buNone/>
            </a:pPr>
            <a:r>
              <a:rPr b="1" i="0" lang="en-GB" sz="2700" u="none" cap="none" strike="noStrike">
                <a:solidFill>
                  <a:srgbClr val="000000"/>
                </a:solidFill>
                <a:latin typeface="Calibri"/>
                <a:ea typeface="Calibri"/>
                <a:cs typeface="Calibri"/>
                <a:sym typeface="Calibri"/>
              </a:rPr>
              <a:t>How can humanity get into the Doughnut? </a:t>
            </a:r>
            <a:endParaRPr b="0" i="0" sz="2700" u="none" cap="none" strike="noStrike">
              <a:solidFill>
                <a:srgbClr val="000000"/>
              </a:solidFill>
              <a:latin typeface="Arial"/>
              <a:ea typeface="Arial"/>
              <a:cs typeface="Arial"/>
              <a:sym typeface="Arial"/>
            </a:endParaRPr>
          </a:p>
        </p:txBody>
      </p:sp>
      <p:pic>
        <p:nvPicPr>
          <p:cNvPr descr="A picture containing icon&#10;&#10;Description automatically generated" id="316" name="Google Shape;316;p39"/>
          <p:cNvPicPr preferRelativeResize="0"/>
          <p:nvPr/>
        </p:nvPicPr>
        <p:blipFill rotWithShape="1">
          <a:blip r:embed="rId6">
            <a:alphaModFix/>
          </a:blip>
          <a:srcRect b="0" l="0" r="0" t="0"/>
          <a:stretch/>
        </p:blipFill>
        <p:spPr>
          <a:xfrm>
            <a:off x="143506" y="4569972"/>
            <a:ext cx="918106" cy="497805"/>
          </a:xfrm>
          <a:prstGeom prst="rect">
            <a:avLst/>
          </a:prstGeom>
          <a:noFill/>
          <a:ln>
            <a:noFill/>
          </a:ln>
        </p:spPr>
      </p:pic>
      <p:sp>
        <p:nvSpPr>
          <p:cNvPr id="317" name="Google Shape;317;p39"/>
          <p:cNvSpPr txBox="1"/>
          <p:nvPr/>
        </p:nvSpPr>
        <p:spPr>
          <a:xfrm>
            <a:off x="167007" y="3561226"/>
            <a:ext cx="23031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Arial"/>
                <a:ea typeface="Arial"/>
                <a:cs typeface="Arial"/>
                <a:sym typeface="Arial"/>
              </a:rPr>
              <a:t>Be regenerative</a:t>
            </a:r>
            <a:endParaRPr b="1" i="0" sz="135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Arial"/>
                <a:ea typeface="Arial"/>
                <a:cs typeface="Arial"/>
                <a:sym typeface="Arial"/>
              </a:rPr>
              <a:t>by design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Arial"/>
              <a:ea typeface="Arial"/>
              <a:cs typeface="Arial"/>
              <a:sym typeface="Arial"/>
            </a:endParaRPr>
          </a:p>
        </p:txBody>
      </p:sp>
      <p:sp>
        <p:nvSpPr>
          <p:cNvPr id="318" name="Google Shape;318;p39"/>
          <p:cNvSpPr txBox="1"/>
          <p:nvPr/>
        </p:nvSpPr>
        <p:spPr>
          <a:xfrm>
            <a:off x="6673781" y="3566202"/>
            <a:ext cx="23031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Arial"/>
                <a:ea typeface="Arial"/>
                <a:cs typeface="Arial"/>
                <a:sym typeface="Arial"/>
              </a:rPr>
              <a:t>Be distributive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Arial"/>
                <a:ea typeface="Arial"/>
                <a:cs typeface="Arial"/>
                <a:sym typeface="Arial"/>
              </a:rPr>
              <a:t>by design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cxnSp>
        <p:nvCxnSpPr>
          <p:cNvPr id="323" name="Google Shape;323;p40"/>
          <p:cNvCxnSpPr/>
          <p:nvPr/>
        </p:nvCxnSpPr>
        <p:spPr>
          <a:xfrm>
            <a:off x="5562600" y="40375"/>
            <a:ext cx="0" cy="5141100"/>
          </a:xfrm>
          <a:prstGeom prst="straightConnector1">
            <a:avLst/>
          </a:prstGeom>
          <a:noFill/>
          <a:ln cap="rnd" cmpd="sng" w="28575">
            <a:solidFill>
              <a:srgbClr val="44546A"/>
            </a:solidFill>
            <a:prstDash val="dot"/>
            <a:round/>
            <a:headEnd len="sm" w="sm" type="none"/>
            <a:tailEnd len="sm" w="sm" type="none"/>
          </a:ln>
        </p:spPr>
      </p:cxnSp>
      <p:sp>
        <p:nvSpPr>
          <p:cNvPr id="324" name="Google Shape;324;p40"/>
          <p:cNvSpPr txBox="1"/>
          <p:nvPr/>
        </p:nvSpPr>
        <p:spPr>
          <a:xfrm>
            <a:off x="533400" y="457200"/>
            <a:ext cx="1576800" cy="2895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i="0" lang="en-GB" sz="2100" u="none" cap="none" strike="noStrike">
                <a:solidFill>
                  <a:schemeClr val="dk1"/>
                </a:solidFill>
                <a:latin typeface="Roboto"/>
                <a:ea typeface="Roboto"/>
                <a:cs typeface="Roboto"/>
                <a:sym typeface="Roboto"/>
              </a:rPr>
              <a:t>To change the future, change the dynamics</a:t>
            </a:r>
            <a:endParaRPr b="1" i="0" sz="2100" u="none" cap="none" strike="noStrike">
              <a:solidFill>
                <a:schemeClr val="dk1"/>
              </a:solidFill>
              <a:latin typeface="Roboto"/>
              <a:ea typeface="Roboto"/>
              <a:cs typeface="Roboto"/>
              <a:sym typeface="Roboto"/>
            </a:endParaRPr>
          </a:p>
        </p:txBody>
      </p:sp>
      <p:sp>
        <p:nvSpPr>
          <p:cNvPr id="325" name="Google Shape;325;p40"/>
          <p:cNvSpPr txBox="1"/>
          <p:nvPr/>
        </p:nvSpPr>
        <p:spPr>
          <a:xfrm>
            <a:off x="5867400" y="3505200"/>
            <a:ext cx="2743200" cy="10668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chemeClr val="dk1"/>
              </a:buClr>
              <a:buSzPts val="1100"/>
              <a:buFont typeface="Arial"/>
              <a:buNone/>
            </a:pPr>
            <a:r>
              <a:rPr b="1" i="0" lang="en-GB" sz="1500" u="none" cap="none" strike="noStrike">
                <a:solidFill>
                  <a:schemeClr val="dk1"/>
                </a:solidFill>
                <a:latin typeface="Roboto"/>
                <a:ea typeface="Roboto"/>
                <a:cs typeface="Roboto"/>
                <a:sym typeface="Roboto"/>
              </a:rPr>
              <a:t>Regenerative</a:t>
            </a:r>
            <a:endParaRPr b="1" i="0" sz="1500" u="none" cap="none" strike="noStrike">
              <a:solidFill>
                <a:schemeClr val="dk1"/>
              </a:solidFill>
              <a:latin typeface="Roboto"/>
              <a:ea typeface="Roboto"/>
              <a:cs typeface="Roboto"/>
              <a:sym typeface="Roboto"/>
            </a:endParaRPr>
          </a:p>
          <a:p>
            <a:pPr indent="0" lvl="0" marL="0" marR="0" rtl="0" algn="ctr">
              <a:lnSpc>
                <a:spcPct val="115000"/>
              </a:lnSpc>
              <a:spcBef>
                <a:spcPts val="600"/>
              </a:spcBef>
              <a:spcAft>
                <a:spcPts val="600"/>
              </a:spcAft>
              <a:buClr>
                <a:schemeClr val="dk1"/>
              </a:buClr>
              <a:buSzPts val="1100"/>
              <a:buFont typeface="Arial"/>
              <a:buNone/>
            </a:pPr>
            <a:r>
              <a:rPr b="0" i="0" lang="en-GB" sz="1500" u="none" cap="none" strike="noStrike">
                <a:solidFill>
                  <a:schemeClr val="dk1"/>
                </a:solidFill>
                <a:latin typeface="Roboto Light"/>
                <a:ea typeface="Roboto Light"/>
                <a:cs typeface="Roboto Light"/>
                <a:sym typeface="Roboto Light"/>
              </a:rPr>
              <a:t>Working with and within the cycles of the living world</a:t>
            </a:r>
            <a:endParaRPr b="0" i="0" sz="1500" u="none" cap="none" strike="noStrike">
              <a:solidFill>
                <a:schemeClr val="dk1"/>
              </a:solidFill>
              <a:latin typeface="Roboto Light"/>
              <a:ea typeface="Roboto Light"/>
              <a:cs typeface="Roboto Light"/>
              <a:sym typeface="Roboto Light"/>
            </a:endParaRPr>
          </a:p>
        </p:txBody>
      </p:sp>
      <p:grpSp>
        <p:nvGrpSpPr>
          <p:cNvPr id="326" name="Google Shape;326;p40"/>
          <p:cNvGrpSpPr/>
          <p:nvPr/>
        </p:nvGrpSpPr>
        <p:grpSpPr>
          <a:xfrm>
            <a:off x="5943600" y="609600"/>
            <a:ext cx="2590800" cy="2514600"/>
            <a:chOff x="5943600" y="609600"/>
            <a:chExt cx="2590800" cy="2514600"/>
          </a:xfrm>
        </p:grpSpPr>
        <p:cxnSp>
          <p:nvCxnSpPr>
            <p:cNvPr id="327" name="Google Shape;327;p40"/>
            <p:cNvCxnSpPr/>
            <p:nvPr/>
          </p:nvCxnSpPr>
          <p:spPr>
            <a:xfrm>
              <a:off x="7010400" y="914400"/>
              <a:ext cx="0" cy="381000"/>
            </a:xfrm>
            <a:prstGeom prst="straightConnector1">
              <a:avLst/>
            </a:prstGeom>
            <a:noFill/>
            <a:ln cap="flat" cmpd="sng" w="19050">
              <a:solidFill>
                <a:schemeClr val="dk1"/>
              </a:solidFill>
              <a:prstDash val="solid"/>
              <a:round/>
              <a:headEnd len="sm" w="sm" type="none"/>
              <a:tailEnd len="med" w="med" type="triangle"/>
            </a:ln>
          </p:spPr>
        </p:cxnSp>
        <p:cxnSp>
          <p:nvCxnSpPr>
            <p:cNvPr id="328" name="Google Shape;328;p40"/>
            <p:cNvCxnSpPr/>
            <p:nvPr/>
          </p:nvCxnSpPr>
          <p:spPr>
            <a:xfrm>
              <a:off x="7010400" y="1676400"/>
              <a:ext cx="0" cy="381000"/>
            </a:xfrm>
            <a:prstGeom prst="straightConnector1">
              <a:avLst/>
            </a:prstGeom>
            <a:noFill/>
            <a:ln cap="flat" cmpd="sng" w="76200">
              <a:solidFill>
                <a:schemeClr val="dk1"/>
              </a:solidFill>
              <a:prstDash val="solid"/>
              <a:round/>
              <a:headEnd len="sm" w="sm" type="none"/>
              <a:tailEnd len="sm" w="sm" type="none"/>
            </a:ln>
          </p:spPr>
        </p:cxnSp>
        <p:cxnSp>
          <p:nvCxnSpPr>
            <p:cNvPr id="329" name="Google Shape;329;p40"/>
            <p:cNvCxnSpPr/>
            <p:nvPr/>
          </p:nvCxnSpPr>
          <p:spPr>
            <a:xfrm>
              <a:off x="7010400" y="2438400"/>
              <a:ext cx="0" cy="381000"/>
            </a:xfrm>
            <a:prstGeom prst="straightConnector1">
              <a:avLst/>
            </a:prstGeom>
            <a:noFill/>
            <a:ln cap="flat" cmpd="sng" w="19050">
              <a:solidFill>
                <a:schemeClr val="dk1"/>
              </a:solidFill>
              <a:prstDash val="solid"/>
              <a:round/>
              <a:headEnd len="sm" w="sm" type="none"/>
              <a:tailEnd len="med" w="med" type="triangle"/>
            </a:ln>
          </p:spPr>
        </p:cxnSp>
        <p:sp>
          <p:nvSpPr>
            <p:cNvPr id="330" name="Google Shape;330;p40"/>
            <p:cNvSpPr/>
            <p:nvPr/>
          </p:nvSpPr>
          <p:spPr>
            <a:xfrm flipH="1" rot="10800000">
              <a:off x="6934200" y="1981200"/>
              <a:ext cx="152400" cy="152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1" name="Google Shape;331;p40"/>
            <p:cNvGrpSpPr/>
            <p:nvPr/>
          </p:nvGrpSpPr>
          <p:grpSpPr>
            <a:xfrm>
              <a:off x="5943600" y="1295400"/>
              <a:ext cx="1143000" cy="1143000"/>
              <a:chOff x="5867400" y="1600200"/>
              <a:chExt cx="1143000" cy="1143000"/>
            </a:xfrm>
          </p:grpSpPr>
          <p:sp>
            <p:nvSpPr>
              <p:cNvPr id="332" name="Google Shape;332;p40"/>
              <p:cNvSpPr/>
              <p:nvPr/>
            </p:nvSpPr>
            <p:spPr>
              <a:xfrm>
                <a:off x="5867400" y="1600200"/>
                <a:ext cx="1143000" cy="1143000"/>
              </a:xfrm>
              <a:prstGeom prst="arc">
                <a:avLst>
                  <a:gd fmla="val 2815868" name="adj1"/>
                  <a:gd fmla="val 18597434" name="adj2"/>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40"/>
              <p:cNvSpPr/>
              <p:nvPr/>
            </p:nvSpPr>
            <p:spPr>
              <a:xfrm flipH="1" rot="8622953">
                <a:off x="6766831" y="1708589"/>
                <a:ext cx="152588" cy="152588"/>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34" name="Google Shape;334;p40"/>
            <p:cNvCxnSpPr/>
            <p:nvPr/>
          </p:nvCxnSpPr>
          <p:spPr>
            <a:xfrm>
              <a:off x="7467600" y="914400"/>
              <a:ext cx="0" cy="381000"/>
            </a:xfrm>
            <a:prstGeom prst="straightConnector1">
              <a:avLst/>
            </a:prstGeom>
            <a:noFill/>
            <a:ln cap="flat" cmpd="sng" w="19050">
              <a:solidFill>
                <a:schemeClr val="dk1"/>
              </a:solidFill>
              <a:prstDash val="solid"/>
              <a:round/>
              <a:headEnd len="sm" w="sm" type="none"/>
              <a:tailEnd len="med" w="med" type="triangle"/>
            </a:ln>
          </p:spPr>
        </p:cxnSp>
        <p:cxnSp>
          <p:nvCxnSpPr>
            <p:cNvPr id="335" name="Google Shape;335;p40"/>
            <p:cNvCxnSpPr/>
            <p:nvPr/>
          </p:nvCxnSpPr>
          <p:spPr>
            <a:xfrm>
              <a:off x="7467600" y="1676400"/>
              <a:ext cx="0" cy="381000"/>
            </a:xfrm>
            <a:prstGeom prst="straightConnector1">
              <a:avLst/>
            </a:prstGeom>
            <a:noFill/>
            <a:ln cap="flat" cmpd="sng" w="76200">
              <a:solidFill>
                <a:schemeClr val="dk1"/>
              </a:solidFill>
              <a:prstDash val="solid"/>
              <a:round/>
              <a:headEnd len="sm" w="sm" type="none"/>
              <a:tailEnd len="sm" w="sm" type="none"/>
            </a:ln>
          </p:spPr>
        </p:cxnSp>
        <p:cxnSp>
          <p:nvCxnSpPr>
            <p:cNvPr id="336" name="Google Shape;336;p40"/>
            <p:cNvCxnSpPr/>
            <p:nvPr/>
          </p:nvCxnSpPr>
          <p:spPr>
            <a:xfrm>
              <a:off x="7467600" y="2438400"/>
              <a:ext cx="0" cy="381000"/>
            </a:xfrm>
            <a:prstGeom prst="straightConnector1">
              <a:avLst/>
            </a:prstGeom>
            <a:noFill/>
            <a:ln cap="flat" cmpd="sng" w="19050">
              <a:solidFill>
                <a:schemeClr val="dk1"/>
              </a:solidFill>
              <a:prstDash val="solid"/>
              <a:round/>
              <a:headEnd len="sm" w="sm" type="none"/>
              <a:tailEnd len="med" w="med" type="triangle"/>
            </a:ln>
          </p:spPr>
        </p:cxnSp>
        <p:sp>
          <p:nvSpPr>
            <p:cNvPr id="337" name="Google Shape;337;p40"/>
            <p:cNvSpPr/>
            <p:nvPr/>
          </p:nvSpPr>
          <p:spPr>
            <a:xfrm flipH="1" rot="10800000">
              <a:off x="7391400" y="1981200"/>
              <a:ext cx="152400" cy="152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8" name="Google Shape;338;p40"/>
            <p:cNvGrpSpPr/>
            <p:nvPr/>
          </p:nvGrpSpPr>
          <p:grpSpPr>
            <a:xfrm flipH="1">
              <a:off x="7391400" y="1295400"/>
              <a:ext cx="1143000" cy="1143000"/>
              <a:chOff x="5867400" y="1600200"/>
              <a:chExt cx="1143000" cy="1143000"/>
            </a:xfrm>
          </p:grpSpPr>
          <p:sp>
            <p:nvSpPr>
              <p:cNvPr id="339" name="Google Shape;339;p40"/>
              <p:cNvSpPr/>
              <p:nvPr/>
            </p:nvSpPr>
            <p:spPr>
              <a:xfrm>
                <a:off x="5867400" y="1600200"/>
                <a:ext cx="1143000" cy="1143000"/>
              </a:xfrm>
              <a:prstGeom prst="arc">
                <a:avLst>
                  <a:gd fmla="val 2815868" name="adj1"/>
                  <a:gd fmla="val 18597434" name="adj2"/>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40"/>
              <p:cNvSpPr/>
              <p:nvPr/>
            </p:nvSpPr>
            <p:spPr>
              <a:xfrm flipH="1" rot="8622953">
                <a:off x="6766831" y="1708589"/>
                <a:ext cx="152588" cy="152588"/>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1" name="Google Shape;341;p40"/>
            <p:cNvSpPr txBox="1"/>
            <p:nvPr/>
          </p:nvSpPr>
          <p:spPr>
            <a:xfrm>
              <a:off x="7010400" y="1371600"/>
              <a:ext cx="457200" cy="228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0" i="0" lang="en-GB" sz="1000" u="none" cap="none" strike="noStrike">
                  <a:solidFill>
                    <a:srgbClr val="000000"/>
                  </a:solidFill>
                  <a:latin typeface="Roboto Light"/>
                  <a:ea typeface="Roboto Light"/>
                  <a:cs typeface="Roboto Light"/>
                  <a:sym typeface="Roboto Light"/>
                </a:rPr>
                <a:t>make</a:t>
              </a:r>
              <a:endParaRPr b="0" i="0" sz="1000" u="none" cap="none" strike="noStrike">
                <a:solidFill>
                  <a:srgbClr val="000000"/>
                </a:solidFill>
                <a:latin typeface="Roboto Light"/>
                <a:ea typeface="Roboto Light"/>
                <a:cs typeface="Roboto Light"/>
                <a:sym typeface="Roboto Light"/>
              </a:endParaRPr>
            </a:p>
          </p:txBody>
        </p:sp>
        <p:sp>
          <p:nvSpPr>
            <p:cNvPr id="342" name="Google Shape;342;p40"/>
            <p:cNvSpPr txBox="1"/>
            <p:nvPr/>
          </p:nvSpPr>
          <p:spPr>
            <a:xfrm>
              <a:off x="7010400" y="609600"/>
              <a:ext cx="457200" cy="228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0" i="0" lang="en-GB" sz="1000" u="none" cap="none" strike="noStrike">
                  <a:solidFill>
                    <a:srgbClr val="000000"/>
                  </a:solidFill>
                  <a:latin typeface="Roboto Light"/>
                  <a:ea typeface="Roboto Light"/>
                  <a:cs typeface="Roboto Light"/>
                  <a:sym typeface="Roboto Light"/>
                </a:rPr>
                <a:t>take</a:t>
              </a:r>
              <a:endParaRPr b="0" i="0" sz="1000" u="none" cap="none" strike="noStrike">
                <a:solidFill>
                  <a:srgbClr val="000000"/>
                </a:solidFill>
                <a:latin typeface="Roboto Light"/>
                <a:ea typeface="Roboto Light"/>
                <a:cs typeface="Roboto Light"/>
                <a:sym typeface="Roboto Light"/>
              </a:endParaRPr>
            </a:p>
          </p:txBody>
        </p:sp>
        <p:sp>
          <p:nvSpPr>
            <p:cNvPr id="343" name="Google Shape;343;p40"/>
            <p:cNvSpPr txBox="1"/>
            <p:nvPr/>
          </p:nvSpPr>
          <p:spPr>
            <a:xfrm>
              <a:off x="7010400" y="2133600"/>
              <a:ext cx="457200" cy="228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0" i="0" lang="en-GB" sz="1000" u="none" cap="none" strike="noStrike">
                  <a:solidFill>
                    <a:srgbClr val="000000"/>
                  </a:solidFill>
                  <a:latin typeface="Roboto Light"/>
                  <a:ea typeface="Roboto Light"/>
                  <a:cs typeface="Roboto Light"/>
                  <a:sym typeface="Roboto Light"/>
                </a:rPr>
                <a:t>use</a:t>
              </a:r>
              <a:endParaRPr b="0" i="0" sz="1000" u="none" cap="none" strike="noStrike">
                <a:solidFill>
                  <a:srgbClr val="000000"/>
                </a:solidFill>
                <a:latin typeface="Roboto Light"/>
                <a:ea typeface="Roboto Light"/>
                <a:cs typeface="Roboto Light"/>
                <a:sym typeface="Roboto Light"/>
              </a:endParaRPr>
            </a:p>
          </p:txBody>
        </p:sp>
        <p:sp>
          <p:nvSpPr>
            <p:cNvPr id="344" name="Google Shape;344;p40"/>
            <p:cNvSpPr txBox="1"/>
            <p:nvPr/>
          </p:nvSpPr>
          <p:spPr>
            <a:xfrm>
              <a:off x="7010400" y="2895600"/>
              <a:ext cx="457200" cy="228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0" i="0" lang="en-GB" sz="1000" u="none" cap="none" strike="noStrike">
                  <a:solidFill>
                    <a:srgbClr val="000000"/>
                  </a:solidFill>
                  <a:latin typeface="Roboto Light"/>
                  <a:ea typeface="Roboto Light"/>
                  <a:cs typeface="Roboto Light"/>
                  <a:sym typeface="Roboto Light"/>
                </a:rPr>
                <a:t>lose</a:t>
              </a:r>
              <a:endParaRPr b="0" i="0" sz="1000" u="none" cap="none" strike="noStrike">
                <a:solidFill>
                  <a:srgbClr val="000000"/>
                </a:solidFill>
                <a:latin typeface="Roboto Light"/>
                <a:ea typeface="Roboto Light"/>
                <a:cs typeface="Roboto Light"/>
                <a:sym typeface="Roboto Light"/>
              </a:endParaRPr>
            </a:p>
          </p:txBody>
        </p:sp>
        <p:sp>
          <p:nvSpPr>
            <p:cNvPr id="345" name="Google Shape;345;p40"/>
            <p:cNvSpPr txBox="1"/>
            <p:nvPr/>
          </p:nvSpPr>
          <p:spPr>
            <a:xfrm>
              <a:off x="5943600" y="1524000"/>
              <a:ext cx="1143000" cy="6858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1" i="0" lang="en-GB" sz="900" u="none" cap="none" strike="noStrike">
                  <a:solidFill>
                    <a:srgbClr val="000000"/>
                  </a:solidFill>
                  <a:latin typeface="Roboto"/>
                  <a:ea typeface="Roboto"/>
                  <a:cs typeface="Roboto"/>
                  <a:sym typeface="Roboto"/>
                </a:rPr>
                <a:t>regenerate</a:t>
              </a:r>
              <a:endParaRPr b="1" i="0" sz="900" u="none" cap="none" strike="noStrike">
                <a:solidFill>
                  <a:srgbClr val="000000"/>
                </a:solidFill>
                <a:latin typeface="Roboto"/>
                <a:ea typeface="Roboto"/>
                <a:cs typeface="Roboto"/>
                <a:sym typeface="Roboto"/>
              </a:endParaRPr>
            </a:p>
            <a:p>
              <a:pPr indent="0" lvl="0" marL="0" marR="0" rtl="0" algn="ctr">
                <a:lnSpc>
                  <a:spcPct val="114285"/>
                </a:lnSpc>
                <a:spcBef>
                  <a:spcPts val="0"/>
                </a:spcBef>
                <a:spcAft>
                  <a:spcPts val="0"/>
                </a:spcAft>
                <a:buClr>
                  <a:srgbClr val="000000"/>
                </a:buClr>
                <a:buSzPts val="1200"/>
                <a:buFont typeface="Arial"/>
                <a:buNone/>
              </a:pPr>
              <a:r>
                <a:rPr b="0" i="0" lang="en-GB" sz="900" u="none" cap="none" strike="noStrike">
                  <a:solidFill>
                    <a:srgbClr val="000000"/>
                  </a:solidFill>
                  <a:latin typeface="Roboto Light"/>
                  <a:ea typeface="Roboto Light"/>
                  <a:cs typeface="Roboto Light"/>
                  <a:sym typeface="Roboto Light"/>
                </a:rPr>
                <a:t>biological</a:t>
              </a:r>
              <a:endParaRPr b="0" i="0" sz="900" u="none" cap="none" strike="noStrike">
                <a:solidFill>
                  <a:srgbClr val="000000"/>
                </a:solidFill>
                <a:latin typeface="Roboto Light"/>
                <a:ea typeface="Roboto Light"/>
                <a:cs typeface="Roboto Light"/>
                <a:sym typeface="Roboto Light"/>
              </a:endParaRPr>
            </a:p>
            <a:p>
              <a:pPr indent="0" lvl="0" marL="0" marR="0" rtl="0" algn="ctr">
                <a:lnSpc>
                  <a:spcPct val="114285"/>
                </a:lnSpc>
                <a:spcBef>
                  <a:spcPts val="0"/>
                </a:spcBef>
                <a:spcAft>
                  <a:spcPts val="0"/>
                </a:spcAft>
                <a:buClr>
                  <a:srgbClr val="000000"/>
                </a:buClr>
                <a:buSzPts val="1200"/>
                <a:buFont typeface="Arial"/>
                <a:buNone/>
              </a:pPr>
              <a:r>
                <a:rPr b="0" i="0" lang="en-GB" sz="900" u="none" cap="none" strike="noStrike">
                  <a:solidFill>
                    <a:srgbClr val="000000"/>
                  </a:solidFill>
                  <a:latin typeface="Roboto Light"/>
                  <a:ea typeface="Roboto Light"/>
                  <a:cs typeface="Roboto Light"/>
                  <a:sym typeface="Roboto Light"/>
                </a:rPr>
                <a:t>materials</a:t>
              </a:r>
              <a:endParaRPr b="0" i="0" sz="900" u="none" cap="none" strike="noStrike">
                <a:solidFill>
                  <a:srgbClr val="000000"/>
                </a:solidFill>
                <a:latin typeface="Roboto Light"/>
                <a:ea typeface="Roboto Light"/>
                <a:cs typeface="Roboto Light"/>
                <a:sym typeface="Roboto Light"/>
              </a:endParaRPr>
            </a:p>
          </p:txBody>
        </p:sp>
        <p:sp>
          <p:nvSpPr>
            <p:cNvPr id="346" name="Google Shape;346;p40"/>
            <p:cNvSpPr txBox="1"/>
            <p:nvPr/>
          </p:nvSpPr>
          <p:spPr>
            <a:xfrm>
              <a:off x="7391400" y="1524000"/>
              <a:ext cx="1143000" cy="6858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1" i="0" lang="en-GB" sz="900" u="none" cap="none" strike="noStrike">
                  <a:solidFill>
                    <a:srgbClr val="000000"/>
                  </a:solidFill>
                  <a:latin typeface="Roboto"/>
                  <a:ea typeface="Roboto"/>
                  <a:cs typeface="Roboto"/>
                  <a:sym typeface="Roboto"/>
                </a:rPr>
                <a:t>restore</a:t>
              </a:r>
              <a:endParaRPr b="1" i="0" sz="900" u="none" cap="none" strike="noStrike">
                <a:solidFill>
                  <a:srgbClr val="000000"/>
                </a:solidFill>
                <a:latin typeface="Roboto"/>
                <a:ea typeface="Roboto"/>
                <a:cs typeface="Roboto"/>
                <a:sym typeface="Roboto"/>
              </a:endParaRPr>
            </a:p>
            <a:p>
              <a:pPr indent="0" lvl="0" marL="0" marR="0" rtl="0" algn="ctr">
                <a:lnSpc>
                  <a:spcPct val="114285"/>
                </a:lnSpc>
                <a:spcBef>
                  <a:spcPts val="0"/>
                </a:spcBef>
                <a:spcAft>
                  <a:spcPts val="0"/>
                </a:spcAft>
                <a:buClr>
                  <a:srgbClr val="000000"/>
                </a:buClr>
                <a:buSzPts val="1200"/>
                <a:buFont typeface="Arial"/>
                <a:buNone/>
              </a:pPr>
              <a:r>
                <a:rPr b="0" i="0" lang="en-GB" sz="900" u="none" cap="none" strike="noStrike">
                  <a:solidFill>
                    <a:srgbClr val="000000"/>
                  </a:solidFill>
                  <a:latin typeface="Roboto Light"/>
                  <a:ea typeface="Roboto Light"/>
                  <a:cs typeface="Roboto Light"/>
                  <a:sym typeface="Roboto Light"/>
                </a:rPr>
                <a:t>technical</a:t>
              </a:r>
              <a:endParaRPr b="0" i="0" sz="900" u="none" cap="none" strike="noStrike">
                <a:solidFill>
                  <a:srgbClr val="000000"/>
                </a:solidFill>
                <a:latin typeface="Roboto Light"/>
                <a:ea typeface="Roboto Light"/>
                <a:cs typeface="Roboto Light"/>
                <a:sym typeface="Roboto Light"/>
              </a:endParaRPr>
            </a:p>
            <a:p>
              <a:pPr indent="0" lvl="0" marL="0" marR="0" rtl="0" algn="ctr">
                <a:lnSpc>
                  <a:spcPct val="114285"/>
                </a:lnSpc>
                <a:spcBef>
                  <a:spcPts val="0"/>
                </a:spcBef>
                <a:spcAft>
                  <a:spcPts val="0"/>
                </a:spcAft>
                <a:buClr>
                  <a:srgbClr val="000000"/>
                </a:buClr>
                <a:buSzPts val="1200"/>
                <a:buFont typeface="Arial"/>
                <a:buNone/>
              </a:pPr>
              <a:r>
                <a:rPr b="0" i="0" lang="en-GB" sz="900" u="none" cap="none" strike="noStrike">
                  <a:solidFill>
                    <a:srgbClr val="000000"/>
                  </a:solidFill>
                  <a:latin typeface="Roboto Light"/>
                  <a:ea typeface="Roboto Light"/>
                  <a:cs typeface="Roboto Light"/>
                  <a:sym typeface="Roboto Light"/>
                </a:rPr>
                <a:t>materials</a:t>
              </a:r>
              <a:endParaRPr b="0" i="0" sz="900" u="none" cap="none" strike="noStrike">
                <a:solidFill>
                  <a:srgbClr val="000000"/>
                </a:solidFill>
                <a:latin typeface="Roboto Light"/>
                <a:ea typeface="Roboto Light"/>
                <a:cs typeface="Roboto Light"/>
                <a:sym typeface="Roboto Light"/>
              </a:endParaRPr>
            </a:p>
          </p:txBody>
        </p:sp>
      </p:grpSp>
      <p:sp>
        <p:nvSpPr>
          <p:cNvPr id="347" name="Google Shape;347;p40"/>
          <p:cNvSpPr txBox="1"/>
          <p:nvPr/>
        </p:nvSpPr>
        <p:spPr>
          <a:xfrm>
            <a:off x="2514600" y="3505200"/>
            <a:ext cx="2743200" cy="10668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chemeClr val="dk1"/>
              </a:buClr>
              <a:buSzPts val="1100"/>
              <a:buFont typeface="Arial"/>
              <a:buNone/>
            </a:pPr>
            <a:r>
              <a:rPr b="1" i="0" lang="en-GB" sz="1500" u="none" cap="none" strike="noStrike">
                <a:solidFill>
                  <a:schemeClr val="dk1"/>
                </a:solidFill>
                <a:latin typeface="Roboto"/>
                <a:ea typeface="Roboto"/>
                <a:cs typeface="Roboto"/>
                <a:sym typeface="Roboto"/>
              </a:rPr>
              <a:t>Degenerative</a:t>
            </a:r>
            <a:endParaRPr b="1" i="0" sz="1500" u="none" cap="none" strike="noStrike">
              <a:solidFill>
                <a:schemeClr val="dk1"/>
              </a:solidFill>
              <a:latin typeface="Roboto"/>
              <a:ea typeface="Roboto"/>
              <a:cs typeface="Roboto"/>
              <a:sym typeface="Roboto"/>
            </a:endParaRPr>
          </a:p>
          <a:p>
            <a:pPr indent="0" lvl="0" marL="0" marR="0" rtl="0" algn="ctr">
              <a:lnSpc>
                <a:spcPct val="115000"/>
              </a:lnSpc>
              <a:spcBef>
                <a:spcPts val="600"/>
              </a:spcBef>
              <a:spcAft>
                <a:spcPts val="600"/>
              </a:spcAft>
              <a:buClr>
                <a:schemeClr val="dk1"/>
              </a:buClr>
              <a:buSzPts val="1100"/>
              <a:buFont typeface="Arial"/>
              <a:buNone/>
            </a:pPr>
            <a:r>
              <a:rPr b="0" i="0" lang="en-GB" sz="1500" u="none" cap="none" strike="noStrike">
                <a:solidFill>
                  <a:schemeClr val="dk1"/>
                </a:solidFill>
                <a:latin typeface="Roboto Light"/>
                <a:ea typeface="Roboto Light"/>
                <a:cs typeface="Roboto Light"/>
                <a:sym typeface="Roboto Light"/>
              </a:rPr>
              <a:t>Running down Earth’s life-supporting system</a:t>
            </a:r>
            <a:endParaRPr b="0" i="0" sz="1500" u="none" cap="none" strike="noStrike">
              <a:solidFill>
                <a:schemeClr val="dk1"/>
              </a:solidFill>
              <a:latin typeface="Roboto Light"/>
              <a:ea typeface="Roboto Light"/>
              <a:cs typeface="Roboto Light"/>
              <a:sym typeface="Roboto Light"/>
            </a:endParaRPr>
          </a:p>
        </p:txBody>
      </p:sp>
      <p:grpSp>
        <p:nvGrpSpPr>
          <p:cNvPr id="348" name="Google Shape;348;p40"/>
          <p:cNvGrpSpPr/>
          <p:nvPr/>
        </p:nvGrpSpPr>
        <p:grpSpPr>
          <a:xfrm>
            <a:off x="3581400" y="609600"/>
            <a:ext cx="609600" cy="2514600"/>
            <a:chOff x="3581400" y="609600"/>
            <a:chExt cx="609600" cy="2514600"/>
          </a:xfrm>
        </p:grpSpPr>
        <p:cxnSp>
          <p:nvCxnSpPr>
            <p:cNvPr id="349" name="Google Shape;349;p40"/>
            <p:cNvCxnSpPr/>
            <p:nvPr/>
          </p:nvCxnSpPr>
          <p:spPr>
            <a:xfrm>
              <a:off x="3657600" y="1676400"/>
              <a:ext cx="0" cy="381000"/>
            </a:xfrm>
            <a:prstGeom prst="straightConnector1">
              <a:avLst/>
            </a:prstGeom>
            <a:noFill/>
            <a:ln cap="flat" cmpd="sng" w="76200">
              <a:solidFill>
                <a:schemeClr val="dk1"/>
              </a:solidFill>
              <a:prstDash val="solid"/>
              <a:round/>
              <a:headEnd len="sm" w="sm" type="none"/>
              <a:tailEnd len="sm" w="sm" type="none"/>
            </a:ln>
          </p:spPr>
        </p:cxnSp>
        <p:sp>
          <p:nvSpPr>
            <p:cNvPr id="350" name="Google Shape;350;p40"/>
            <p:cNvSpPr/>
            <p:nvPr/>
          </p:nvSpPr>
          <p:spPr>
            <a:xfrm flipH="1" rot="10800000">
              <a:off x="3581400" y="1981200"/>
              <a:ext cx="152400" cy="152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1" name="Google Shape;351;p40"/>
            <p:cNvGrpSpPr/>
            <p:nvPr/>
          </p:nvGrpSpPr>
          <p:grpSpPr>
            <a:xfrm>
              <a:off x="4038600" y="1676400"/>
              <a:ext cx="152400" cy="457200"/>
              <a:chOff x="4038600" y="1676400"/>
              <a:chExt cx="152400" cy="457200"/>
            </a:xfrm>
          </p:grpSpPr>
          <p:cxnSp>
            <p:nvCxnSpPr>
              <p:cNvPr id="352" name="Google Shape;352;p40"/>
              <p:cNvCxnSpPr/>
              <p:nvPr/>
            </p:nvCxnSpPr>
            <p:spPr>
              <a:xfrm>
                <a:off x="4114800" y="1676400"/>
                <a:ext cx="0" cy="381000"/>
              </a:xfrm>
              <a:prstGeom prst="straightConnector1">
                <a:avLst/>
              </a:prstGeom>
              <a:noFill/>
              <a:ln cap="flat" cmpd="sng" w="76200">
                <a:solidFill>
                  <a:schemeClr val="dk1"/>
                </a:solidFill>
                <a:prstDash val="solid"/>
                <a:round/>
                <a:headEnd len="sm" w="sm" type="none"/>
                <a:tailEnd len="sm" w="sm" type="none"/>
              </a:ln>
            </p:spPr>
          </p:cxnSp>
          <p:sp>
            <p:nvSpPr>
              <p:cNvPr id="353" name="Google Shape;353;p40"/>
              <p:cNvSpPr/>
              <p:nvPr/>
            </p:nvSpPr>
            <p:spPr>
              <a:xfrm flipH="1" rot="10800000">
                <a:off x="4038600" y="1981200"/>
                <a:ext cx="152400" cy="152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4" name="Google Shape;354;p40"/>
            <p:cNvSpPr txBox="1"/>
            <p:nvPr/>
          </p:nvSpPr>
          <p:spPr>
            <a:xfrm>
              <a:off x="3657600" y="1371600"/>
              <a:ext cx="457200" cy="228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0" i="0" lang="en-GB" sz="1100" u="none" cap="none" strike="noStrike">
                  <a:solidFill>
                    <a:srgbClr val="000000"/>
                  </a:solidFill>
                  <a:latin typeface="Roboto Light"/>
                  <a:ea typeface="Roboto Light"/>
                  <a:cs typeface="Roboto Light"/>
                  <a:sym typeface="Roboto Light"/>
                </a:rPr>
                <a:t>make</a:t>
              </a:r>
              <a:endParaRPr b="0" i="0" sz="1100" u="none" cap="none" strike="noStrike">
                <a:solidFill>
                  <a:srgbClr val="000000"/>
                </a:solidFill>
                <a:latin typeface="Roboto Light"/>
                <a:ea typeface="Roboto Light"/>
                <a:cs typeface="Roboto Light"/>
                <a:sym typeface="Roboto Light"/>
              </a:endParaRPr>
            </a:p>
          </p:txBody>
        </p:sp>
        <p:sp>
          <p:nvSpPr>
            <p:cNvPr id="355" name="Google Shape;355;p40"/>
            <p:cNvSpPr txBox="1"/>
            <p:nvPr/>
          </p:nvSpPr>
          <p:spPr>
            <a:xfrm>
              <a:off x="3657600" y="609600"/>
              <a:ext cx="457200" cy="228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0" i="0" lang="en-GB" sz="1100" u="none" cap="none" strike="noStrike">
                  <a:solidFill>
                    <a:srgbClr val="000000"/>
                  </a:solidFill>
                  <a:latin typeface="Roboto Light"/>
                  <a:ea typeface="Roboto Light"/>
                  <a:cs typeface="Roboto Light"/>
                  <a:sym typeface="Roboto Light"/>
                </a:rPr>
                <a:t>take</a:t>
              </a:r>
              <a:endParaRPr b="0" i="0" sz="1100" u="none" cap="none" strike="noStrike">
                <a:solidFill>
                  <a:srgbClr val="000000"/>
                </a:solidFill>
                <a:latin typeface="Roboto Light"/>
                <a:ea typeface="Roboto Light"/>
                <a:cs typeface="Roboto Light"/>
                <a:sym typeface="Roboto Light"/>
              </a:endParaRPr>
            </a:p>
          </p:txBody>
        </p:sp>
        <p:sp>
          <p:nvSpPr>
            <p:cNvPr id="356" name="Google Shape;356;p40"/>
            <p:cNvSpPr txBox="1"/>
            <p:nvPr/>
          </p:nvSpPr>
          <p:spPr>
            <a:xfrm>
              <a:off x="3657600" y="2133600"/>
              <a:ext cx="457200" cy="228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0" i="0" lang="en-GB" sz="1100" u="none" cap="none" strike="noStrike">
                  <a:solidFill>
                    <a:srgbClr val="000000"/>
                  </a:solidFill>
                  <a:latin typeface="Roboto Light"/>
                  <a:ea typeface="Roboto Light"/>
                  <a:cs typeface="Roboto Light"/>
                  <a:sym typeface="Roboto Light"/>
                </a:rPr>
                <a:t>use</a:t>
              </a:r>
              <a:endParaRPr b="0" i="0" sz="1100" u="none" cap="none" strike="noStrike">
                <a:solidFill>
                  <a:srgbClr val="000000"/>
                </a:solidFill>
                <a:latin typeface="Roboto Light"/>
                <a:ea typeface="Roboto Light"/>
                <a:cs typeface="Roboto Light"/>
                <a:sym typeface="Roboto Light"/>
              </a:endParaRPr>
            </a:p>
          </p:txBody>
        </p:sp>
        <p:sp>
          <p:nvSpPr>
            <p:cNvPr id="357" name="Google Shape;357;p40"/>
            <p:cNvSpPr txBox="1"/>
            <p:nvPr/>
          </p:nvSpPr>
          <p:spPr>
            <a:xfrm>
              <a:off x="3657600" y="2895600"/>
              <a:ext cx="457200" cy="228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1200"/>
                <a:buFont typeface="Arial"/>
                <a:buNone/>
              </a:pPr>
              <a:r>
                <a:rPr b="0" i="0" lang="en-GB" sz="1100" u="none" cap="none" strike="noStrike">
                  <a:solidFill>
                    <a:srgbClr val="000000"/>
                  </a:solidFill>
                  <a:latin typeface="Roboto Light"/>
                  <a:ea typeface="Roboto Light"/>
                  <a:cs typeface="Roboto Light"/>
                  <a:sym typeface="Roboto Light"/>
                </a:rPr>
                <a:t>lose</a:t>
              </a:r>
              <a:endParaRPr b="0" i="0" sz="1100" u="none" cap="none" strike="noStrike">
                <a:solidFill>
                  <a:srgbClr val="000000"/>
                </a:solidFill>
                <a:latin typeface="Roboto Light"/>
                <a:ea typeface="Roboto Light"/>
                <a:cs typeface="Roboto Light"/>
                <a:sym typeface="Roboto Light"/>
              </a:endParaRPr>
            </a:p>
          </p:txBody>
        </p:sp>
        <p:grpSp>
          <p:nvGrpSpPr>
            <p:cNvPr id="358" name="Google Shape;358;p40"/>
            <p:cNvGrpSpPr/>
            <p:nvPr/>
          </p:nvGrpSpPr>
          <p:grpSpPr>
            <a:xfrm>
              <a:off x="4038600" y="914400"/>
              <a:ext cx="152400" cy="457200"/>
              <a:chOff x="4038600" y="1676400"/>
              <a:chExt cx="152400" cy="457200"/>
            </a:xfrm>
          </p:grpSpPr>
          <p:cxnSp>
            <p:nvCxnSpPr>
              <p:cNvPr id="359" name="Google Shape;359;p40"/>
              <p:cNvCxnSpPr/>
              <p:nvPr/>
            </p:nvCxnSpPr>
            <p:spPr>
              <a:xfrm>
                <a:off x="4114800" y="1676400"/>
                <a:ext cx="0" cy="381000"/>
              </a:xfrm>
              <a:prstGeom prst="straightConnector1">
                <a:avLst/>
              </a:prstGeom>
              <a:noFill/>
              <a:ln cap="flat" cmpd="sng" w="76200">
                <a:solidFill>
                  <a:schemeClr val="dk1"/>
                </a:solidFill>
                <a:prstDash val="solid"/>
                <a:round/>
                <a:headEnd len="sm" w="sm" type="none"/>
                <a:tailEnd len="sm" w="sm" type="none"/>
              </a:ln>
            </p:spPr>
          </p:cxnSp>
          <p:sp>
            <p:nvSpPr>
              <p:cNvPr id="360" name="Google Shape;360;p40"/>
              <p:cNvSpPr/>
              <p:nvPr/>
            </p:nvSpPr>
            <p:spPr>
              <a:xfrm flipH="1" rot="10800000">
                <a:off x="4038600" y="1981200"/>
                <a:ext cx="152400" cy="152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1" name="Google Shape;361;p40"/>
            <p:cNvGrpSpPr/>
            <p:nvPr/>
          </p:nvGrpSpPr>
          <p:grpSpPr>
            <a:xfrm>
              <a:off x="4038600" y="2438400"/>
              <a:ext cx="152400" cy="457200"/>
              <a:chOff x="4038600" y="1676400"/>
              <a:chExt cx="152400" cy="457200"/>
            </a:xfrm>
          </p:grpSpPr>
          <p:cxnSp>
            <p:nvCxnSpPr>
              <p:cNvPr id="362" name="Google Shape;362;p40"/>
              <p:cNvCxnSpPr/>
              <p:nvPr/>
            </p:nvCxnSpPr>
            <p:spPr>
              <a:xfrm>
                <a:off x="4114800" y="1676400"/>
                <a:ext cx="0" cy="381000"/>
              </a:xfrm>
              <a:prstGeom prst="straightConnector1">
                <a:avLst/>
              </a:prstGeom>
              <a:noFill/>
              <a:ln cap="flat" cmpd="sng" w="76200">
                <a:solidFill>
                  <a:schemeClr val="dk1"/>
                </a:solidFill>
                <a:prstDash val="solid"/>
                <a:round/>
                <a:headEnd len="sm" w="sm" type="none"/>
                <a:tailEnd len="sm" w="sm" type="none"/>
              </a:ln>
            </p:spPr>
          </p:cxnSp>
          <p:sp>
            <p:nvSpPr>
              <p:cNvPr id="363" name="Google Shape;363;p40"/>
              <p:cNvSpPr/>
              <p:nvPr/>
            </p:nvSpPr>
            <p:spPr>
              <a:xfrm flipH="1" rot="10800000">
                <a:off x="4038600" y="1981200"/>
                <a:ext cx="152400" cy="152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4" name="Google Shape;364;p40"/>
            <p:cNvGrpSpPr/>
            <p:nvPr/>
          </p:nvGrpSpPr>
          <p:grpSpPr>
            <a:xfrm>
              <a:off x="3581400" y="914400"/>
              <a:ext cx="152400" cy="457200"/>
              <a:chOff x="4038600" y="1676400"/>
              <a:chExt cx="152400" cy="457200"/>
            </a:xfrm>
          </p:grpSpPr>
          <p:cxnSp>
            <p:nvCxnSpPr>
              <p:cNvPr id="365" name="Google Shape;365;p40"/>
              <p:cNvCxnSpPr/>
              <p:nvPr/>
            </p:nvCxnSpPr>
            <p:spPr>
              <a:xfrm>
                <a:off x="4114800" y="1676400"/>
                <a:ext cx="0" cy="381000"/>
              </a:xfrm>
              <a:prstGeom prst="straightConnector1">
                <a:avLst/>
              </a:prstGeom>
              <a:noFill/>
              <a:ln cap="flat" cmpd="sng" w="76200">
                <a:solidFill>
                  <a:schemeClr val="dk1"/>
                </a:solidFill>
                <a:prstDash val="solid"/>
                <a:round/>
                <a:headEnd len="sm" w="sm" type="none"/>
                <a:tailEnd len="sm" w="sm" type="none"/>
              </a:ln>
            </p:spPr>
          </p:cxnSp>
          <p:sp>
            <p:nvSpPr>
              <p:cNvPr id="366" name="Google Shape;366;p40"/>
              <p:cNvSpPr/>
              <p:nvPr/>
            </p:nvSpPr>
            <p:spPr>
              <a:xfrm flipH="1" rot="10800000">
                <a:off x="4038600" y="1981200"/>
                <a:ext cx="152400" cy="152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7" name="Google Shape;367;p40"/>
            <p:cNvGrpSpPr/>
            <p:nvPr/>
          </p:nvGrpSpPr>
          <p:grpSpPr>
            <a:xfrm>
              <a:off x="3581400" y="2438400"/>
              <a:ext cx="152400" cy="457200"/>
              <a:chOff x="4038600" y="1676400"/>
              <a:chExt cx="152400" cy="457200"/>
            </a:xfrm>
          </p:grpSpPr>
          <p:cxnSp>
            <p:nvCxnSpPr>
              <p:cNvPr id="368" name="Google Shape;368;p40"/>
              <p:cNvCxnSpPr/>
              <p:nvPr/>
            </p:nvCxnSpPr>
            <p:spPr>
              <a:xfrm>
                <a:off x="4114800" y="1676400"/>
                <a:ext cx="0" cy="381000"/>
              </a:xfrm>
              <a:prstGeom prst="straightConnector1">
                <a:avLst/>
              </a:prstGeom>
              <a:noFill/>
              <a:ln cap="flat" cmpd="sng" w="76200">
                <a:solidFill>
                  <a:schemeClr val="dk1"/>
                </a:solidFill>
                <a:prstDash val="solid"/>
                <a:round/>
                <a:headEnd len="sm" w="sm" type="none"/>
                <a:tailEnd len="sm" w="sm" type="none"/>
              </a:ln>
            </p:spPr>
          </p:cxnSp>
          <p:sp>
            <p:nvSpPr>
              <p:cNvPr id="369" name="Google Shape;369;p40"/>
              <p:cNvSpPr/>
              <p:nvPr/>
            </p:nvSpPr>
            <p:spPr>
              <a:xfrm flipH="1" rot="10800000">
                <a:off x="4038600" y="1981200"/>
                <a:ext cx="152400" cy="1524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70" name="Google Shape;370;p40"/>
          <p:cNvGrpSpPr/>
          <p:nvPr/>
        </p:nvGrpSpPr>
        <p:grpSpPr>
          <a:xfrm>
            <a:off x="5257800" y="2209800"/>
            <a:ext cx="838200" cy="914400"/>
            <a:chOff x="5029200" y="2286000"/>
            <a:chExt cx="838200" cy="914400"/>
          </a:xfrm>
        </p:grpSpPr>
        <p:sp>
          <p:nvSpPr>
            <p:cNvPr id="371" name="Google Shape;371;p40"/>
            <p:cNvSpPr/>
            <p:nvPr/>
          </p:nvSpPr>
          <p:spPr>
            <a:xfrm>
              <a:off x="5029200" y="2438400"/>
              <a:ext cx="457200" cy="6096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40"/>
            <p:cNvSpPr/>
            <p:nvPr/>
          </p:nvSpPr>
          <p:spPr>
            <a:xfrm rot="5400000">
              <a:off x="5181600" y="2514600"/>
              <a:ext cx="914400" cy="457200"/>
            </a:xfrm>
            <a:prstGeom prst="triangle">
              <a:avLst>
                <a:gd fmla="val 50000" name="adj"/>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A picture containing icon&#10;&#10;Description automatically generated" id="373" name="Google Shape;373;p40"/>
          <p:cNvPicPr preferRelativeResize="0"/>
          <p:nvPr/>
        </p:nvPicPr>
        <p:blipFill rotWithShape="1">
          <a:blip r:embed="rId3">
            <a:alphaModFix/>
          </a:blip>
          <a:srcRect b="0" l="0" r="0" t="0"/>
          <a:stretch/>
        </p:blipFill>
        <p:spPr>
          <a:xfrm>
            <a:off x="170347" y="4572000"/>
            <a:ext cx="918106" cy="4978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descr="Screen Shot 2020-07-07 at 13.15.37.jpg" id="379" name="Google Shape;379;p41"/>
          <p:cNvPicPr preferRelativeResize="0"/>
          <p:nvPr/>
        </p:nvPicPr>
        <p:blipFill rotWithShape="1">
          <a:blip r:embed="rId3">
            <a:alphaModFix/>
          </a:blip>
          <a:srcRect b="0" l="6135" r="3366" t="0"/>
          <a:stretch/>
        </p:blipFill>
        <p:spPr>
          <a:xfrm>
            <a:off x="4787071" y="519911"/>
            <a:ext cx="4169479" cy="2094859"/>
          </a:xfrm>
          <a:prstGeom prst="rect">
            <a:avLst/>
          </a:prstGeom>
          <a:noFill/>
          <a:ln>
            <a:noFill/>
          </a:ln>
        </p:spPr>
      </p:pic>
      <p:sp>
        <p:nvSpPr>
          <p:cNvPr id="380" name="Google Shape;380;p41"/>
          <p:cNvSpPr txBox="1"/>
          <p:nvPr/>
        </p:nvSpPr>
        <p:spPr>
          <a:xfrm>
            <a:off x="369054" y="154969"/>
            <a:ext cx="44811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 </a:t>
            </a:r>
            <a:r>
              <a:rPr b="1" i="0" lang="en-GB" sz="1500" u="none" cap="none" strike="noStrike">
                <a:solidFill>
                  <a:schemeClr val="dk1"/>
                </a:solidFill>
                <a:latin typeface="Roboto"/>
                <a:ea typeface="Roboto"/>
                <a:cs typeface="Roboto"/>
                <a:sym typeface="Roboto"/>
              </a:rPr>
              <a:t>DEGENERATIVE</a:t>
            </a:r>
            <a:endParaRPr b="0" i="0" sz="1500" u="none" cap="none" strike="noStrike">
              <a:solidFill>
                <a:srgbClr val="000000"/>
              </a:solidFill>
              <a:latin typeface="Arial"/>
              <a:ea typeface="Arial"/>
              <a:cs typeface="Arial"/>
              <a:sym typeface="Arial"/>
            </a:endParaRPr>
          </a:p>
        </p:txBody>
      </p:sp>
      <p:sp>
        <p:nvSpPr>
          <p:cNvPr id="381" name="Google Shape;381;p41"/>
          <p:cNvSpPr txBox="1"/>
          <p:nvPr/>
        </p:nvSpPr>
        <p:spPr>
          <a:xfrm>
            <a:off x="4788876" y="154969"/>
            <a:ext cx="41676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chemeClr val="dk1"/>
                </a:solidFill>
                <a:latin typeface="Roboto"/>
                <a:ea typeface="Roboto"/>
                <a:cs typeface="Roboto"/>
                <a:sym typeface="Roboto"/>
              </a:rPr>
              <a:t>REGENERATIVE</a:t>
            </a:r>
            <a:endParaRPr b="0" i="0" sz="1500" u="none" cap="none" strike="noStrike">
              <a:solidFill>
                <a:srgbClr val="000000"/>
              </a:solidFill>
              <a:latin typeface="Arial"/>
              <a:ea typeface="Arial"/>
              <a:cs typeface="Arial"/>
              <a:sym typeface="Arial"/>
            </a:endParaRPr>
          </a:p>
        </p:txBody>
      </p:sp>
      <p:sp>
        <p:nvSpPr>
          <p:cNvPr id="382" name="Google Shape;382;p41"/>
          <p:cNvSpPr/>
          <p:nvPr/>
        </p:nvSpPr>
        <p:spPr>
          <a:xfrm>
            <a:off x="4249133" y="240384"/>
            <a:ext cx="777600" cy="91800"/>
          </a:xfrm>
          <a:prstGeom prst="rightArrow">
            <a:avLst>
              <a:gd fmla="val 50000" name="adj1"/>
              <a:gd fmla="val 50000" name="adj2"/>
            </a:avLst>
          </a:prstGeom>
          <a:solidFill>
            <a:schemeClr val="dk1"/>
          </a:solid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383" name="Google Shape;383;p41"/>
          <p:cNvSpPr txBox="1"/>
          <p:nvPr/>
        </p:nvSpPr>
        <p:spPr>
          <a:xfrm>
            <a:off x="4788876" y="4709044"/>
            <a:ext cx="41676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Circular manufacturing</a:t>
            </a:r>
            <a:endParaRPr b="0" i="0" sz="1050" u="none" cap="none" strike="noStrike">
              <a:solidFill>
                <a:srgbClr val="000000"/>
              </a:solidFill>
              <a:latin typeface="Arial"/>
              <a:ea typeface="Arial"/>
              <a:cs typeface="Arial"/>
              <a:sym typeface="Arial"/>
            </a:endParaRPr>
          </a:p>
        </p:txBody>
      </p:sp>
      <p:sp>
        <p:nvSpPr>
          <p:cNvPr id="384" name="Google Shape;384;p41"/>
          <p:cNvSpPr txBox="1"/>
          <p:nvPr/>
        </p:nvSpPr>
        <p:spPr>
          <a:xfrm>
            <a:off x="4787071" y="2345353"/>
            <a:ext cx="41859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Landscape restoration</a:t>
            </a:r>
            <a:endParaRPr b="0" i="0" sz="1050" u="none" cap="none" strike="noStrike">
              <a:solidFill>
                <a:srgbClr val="000000"/>
              </a:solidFill>
              <a:latin typeface="Arial"/>
              <a:ea typeface="Arial"/>
              <a:cs typeface="Arial"/>
              <a:sym typeface="Arial"/>
            </a:endParaRPr>
          </a:p>
        </p:txBody>
      </p:sp>
      <p:pic>
        <p:nvPicPr>
          <p:cNvPr descr="image (27).jpg" id="385" name="Google Shape;385;p41"/>
          <p:cNvPicPr preferRelativeResize="0"/>
          <p:nvPr/>
        </p:nvPicPr>
        <p:blipFill rotWithShape="1">
          <a:blip r:embed="rId4">
            <a:alphaModFix/>
          </a:blip>
          <a:srcRect b="0" l="0" r="0" t="0"/>
          <a:stretch/>
        </p:blipFill>
        <p:spPr>
          <a:xfrm>
            <a:off x="8010957" y="98803"/>
            <a:ext cx="1045585" cy="652331"/>
          </a:xfrm>
          <a:prstGeom prst="rect">
            <a:avLst/>
          </a:prstGeom>
          <a:noFill/>
          <a:ln>
            <a:noFill/>
          </a:ln>
        </p:spPr>
      </p:pic>
      <p:pic>
        <p:nvPicPr>
          <p:cNvPr descr="Screen Shot 2018-10-18 at 11.35.27.jpg" id="386" name="Google Shape;386;p41"/>
          <p:cNvPicPr preferRelativeResize="0"/>
          <p:nvPr/>
        </p:nvPicPr>
        <p:blipFill rotWithShape="1">
          <a:blip r:embed="rId5">
            <a:alphaModFix/>
          </a:blip>
          <a:srcRect b="12863" l="645" r="1545" t="2116"/>
          <a:stretch/>
        </p:blipFill>
        <p:spPr>
          <a:xfrm>
            <a:off x="328240" y="519911"/>
            <a:ext cx="4185844" cy="2094859"/>
          </a:xfrm>
          <a:prstGeom prst="rect">
            <a:avLst/>
          </a:prstGeom>
          <a:noFill/>
          <a:ln>
            <a:noFill/>
          </a:ln>
        </p:spPr>
      </p:pic>
      <p:sp>
        <p:nvSpPr>
          <p:cNvPr id="387" name="Google Shape;387;p41"/>
          <p:cNvSpPr txBox="1"/>
          <p:nvPr/>
        </p:nvSpPr>
        <p:spPr>
          <a:xfrm>
            <a:off x="328380" y="2345353"/>
            <a:ext cx="41856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 Landscape degradation</a:t>
            </a:r>
            <a:endParaRPr b="0" i="0" sz="1050" u="none" cap="none" strike="noStrike">
              <a:solidFill>
                <a:srgbClr val="000000"/>
              </a:solidFill>
              <a:latin typeface="Arial"/>
              <a:ea typeface="Arial"/>
              <a:cs typeface="Arial"/>
              <a:sym typeface="Arial"/>
            </a:endParaRPr>
          </a:p>
        </p:txBody>
      </p:sp>
      <p:pic>
        <p:nvPicPr>
          <p:cNvPr descr="image (26).jpg" id="388" name="Google Shape;388;p41"/>
          <p:cNvPicPr preferRelativeResize="0"/>
          <p:nvPr/>
        </p:nvPicPr>
        <p:blipFill rotWithShape="1">
          <a:blip r:embed="rId6">
            <a:alphaModFix/>
          </a:blip>
          <a:srcRect b="0" l="0" r="0" t="0"/>
          <a:stretch/>
        </p:blipFill>
        <p:spPr>
          <a:xfrm>
            <a:off x="167908" y="85311"/>
            <a:ext cx="670484" cy="679317"/>
          </a:xfrm>
          <a:prstGeom prst="rect">
            <a:avLst/>
          </a:prstGeom>
          <a:noFill/>
          <a:ln>
            <a:noFill/>
          </a:ln>
        </p:spPr>
      </p:pic>
      <p:pic>
        <p:nvPicPr>
          <p:cNvPr descr="Screen Shot 2018-10-18 at 11.26.17.jpg" id="389" name="Google Shape;389;p41"/>
          <p:cNvPicPr preferRelativeResize="0"/>
          <p:nvPr/>
        </p:nvPicPr>
        <p:blipFill rotWithShape="1">
          <a:blip r:embed="rId7">
            <a:alphaModFix/>
          </a:blip>
          <a:srcRect b="18574" l="1156" r="29" t="598"/>
          <a:stretch/>
        </p:blipFill>
        <p:spPr>
          <a:xfrm>
            <a:off x="346410" y="2841758"/>
            <a:ext cx="4167675" cy="2137285"/>
          </a:xfrm>
          <a:prstGeom prst="rect">
            <a:avLst/>
          </a:prstGeom>
          <a:noFill/>
          <a:ln>
            <a:noFill/>
          </a:ln>
        </p:spPr>
      </p:pic>
      <p:sp>
        <p:nvSpPr>
          <p:cNvPr id="390" name="Google Shape;390;p41"/>
          <p:cNvSpPr txBox="1"/>
          <p:nvPr/>
        </p:nvSpPr>
        <p:spPr>
          <a:xfrm>
            <a:off x="352064" y="4709044"/>
            <a:ext cx="41676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Linear manufacturing</a:t>
            </a:r>
            <a:endParaRPr b="0" i="0" sz="1050" u="none" cap="none" strike="noStrike">
              <a:solidFill>
                <a:srgbClr val="000000"/>
              </a:solidFill>
              <a:latin typeface="Arial"/>
              <a:ea typeface="Arial"/>
              <a:cs typeface="Arial"/>
              <a:sym typeface="Arial"/>
            </a:endParaRPr>
          </a:p>
        </p:txBody>
      </p:sp>
      <p:pic>
        <p:nvPicPr>
          <p:cNvPr id="391" name="Google Shape;391;p41"/>
          <p:cNvPicPr preferRelativeResize="0"/>
          <p:nvPr/>
        </p:nvPicPr>
        <p:blipFill rotWithShape="1">
          <a:blip r:embed="rId8">
            <a:alphaModFix/>
          </a:blip>
          <a:srcRect b="5419" l="0" r="0" t="19931"/>
          <a:stretch/>
        </p:blipFill>
        <p:spPr>
          <a:xfrm>
            <a:off x="4788877" y="2841758"/>
            <a:ext cx="4167674" cy="1866702"/>
          </a:xfrm>
          <a:prstGeom prst="rect">
            <a:avLst/>
          </a:prstGeom>
          <a:noFill/>
          <a:ln>
            <a:noFill/>
          </a:ln>
        </p:spPr>
      </p:pic>
      <p:sp>
        <p:nvSpPr>
          <p:cNvPr id="392" name="Google Shape;392;p41"/>
          <p:cNvSpPr txBox="1"/>
          <p:nvPr/>
        </p:nvSpPr>
        <p:spPr>
          <a:xfrm>
            <a:off x="3907469" y="2316214"/>
            <a:ext cx="1460700" cy="300000"/>
          </a:xfrm>
          <a:prstGeom prst="rect">
            <a:avLst/>
          </a:prstGeom>
          <a:solidFill>
            <a:srgbClr val="F2F2F2"/>
          </a:solid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Roboto"/>
                <a:ea typeface="Roboto"/>
                <a:cs typeface="Roboto"/>
                <a:sym typeface="Roboto"/>
              </a:rPr>
              <a:t>AGRICULTURE</a:t>
            </a:r>
            <a:endParaRPr b="0" i="0" sz="1050" u="none" cap="none" strike="noStrike">
              <a:solidFill>
                <a:srgbClr val="000000"/>
              </a:solidFill>
              <a:latin typeface="Arial"/>
              <a:ea typeface="Arial"/>
              <a:cs typeface="Arial"/>
              <a:sym typeface="Arial"/>
            </a:endParaRPr>
          </a:p>
        </p:txBody>
      </p:sp>
      <p:sp>
        <p:nvSpPr>
          <p:cNvPr id="393" name="Google Shape;393;p41"/>
          <p:cNvSpPr txBox="1"/>
          <p:nvPr/>
        </p:nvSpPr>
        <p:spPr>
          <a:xfrm>
            <a:off x="3749653" y="4678992"/>
            <a:ext cx="1780200" cy="300000"/>
          </a:xfrm>
          <a:prstGeom prst="rect">
            <a:avLst/>
          </a:prstGeom>
          <a:solidFill>
            <a:srgbClr val="F2F2F2"/>
          </a:solid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Roboto"/>
                <a:ea typeface="Roboto"/>
                <a:cs typeface="Roboto"/>
                <a:sym typeface="Roboto"/>
              </a:rPr>
              <a:t>MANUFACTURING</a:t>
            </a:r>
            <a:endParaRPr b="0" i="0" sz="105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descr="hospital singapoure.jpeg" id="399" name="Google Shape;399;p42"/>
          <p:cNvPicPr preferRelativeResize="0"/>
          <p:nvPr/>
        </p:nvPicPr>
        <p:blipFill rotWithShape="1">
          <a:blip r:embed="rId3">
            <a:alphaModFix/>
          </a:blip>
          <a:srcRect b="9457" l="0" r="0" t="5796"/>
          <a:stretch/>
        </p:blipFill>
        <p:spPr>
          <a:xfrm>
            <a:off x="4805240" y="2845557"/>
            <a:ext cx="4167676" cy="2119050"/>
          </a:xfrm>
          <a:prstGeom prst="rect">
            <a:avLst/>
          </a:prstGeom>
          <a:noFill/>
          <a:ln>
            <a:noFill/>
          </a:ln>
        </p:spPr>
      </p:pic>
      <p:sp>
        <p:nvSpPr>
          <p:cNvPr id="400" name="Google Shape;400;p42"/>
          <p:cNvSpPr txBox="1"/>
          <p:nvPr/>
        </p:nvSpPr>
        <p:spPr>
          <a:xfrm>
            <a:off x="369054" y="154969"/>
            <a:ext cx="44811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 </a:t>
            </a:r>
            <a:r>
              <a:rPr b="1" i="0" lang="en-GB" sz="1500" u="none" cap="none" strike="noStrike">
                <a:solidFill>
                  <a:schemeClr val="dk1"/>
                </a:solidFill>
                <a:latin typeface="Roboto"/>
                <a:ea typeface="Roboto"/>
                <a:cs typeface="Roboto"/>
                <a:sym typeface="Roboto"/>
              </a:rPr>
              <a:t>DEGENERATIVE</a:t>
            </a:r>
            <a:endParaRPr b="0" i="0" sz="1500" u="none" cap="none" strike="noStrike">
              <a:solidFill>
                <a:srgbClr val="000000"/>
              </a:solidFill>
              <a:latin typeface="Arial"/>
              <a:ea typeface="Arial"/>
              <a:cs typeface="Arial"/>
              <a:sym typeface="Arial"/>
            </a:endParaRPr>
          </a:p>
        </p:txBody>
      </p:sp>
      <p:sp>
        <p:nvSpPr>
          <p:cNvPr id="401" name="Google Shape;401;p42"/>
          <p:cNvSpPr txBox="1"/>
          <p:nvPr/>
        </p:nvSpPr>
        <p:spPr>
          <a:xfrm>
            <a:off x="4788876" y="154969"/>
            <a:ext cx="41676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chemeClr val="dk1"/>
                </a:solidFill>
                <a:latin typeface="Roboto"/>
                <a:ea typeface="Roboto"/>
                <a:cs typeface="Roboto"/>
                <a:sym typeface="Roboto"/>
              </a:rPr>
              <a:t>REGENERATIVE</a:t>
            </a:r>
            <a:endParaRPr b="0" i="0" sz="1500" u="none" cap="none" strike="noStrike">
              <a:solidFill>
                <a:srgbClr val="000000"/>
              </a:solidFill>
              <a:latin typeface="Arial"/>
              <a:ea typeface="Arial"/>
              <a:cs typeface="Arial"/>
              <a:sym typeface="Arial"/>
            </a:endParaRPr>
          </a:p>
        </p:txBody>
      </p:sp>
      <p:sp>
        <p:nvSpPr>
          <p:cNvPr id="402" name="Google Shape;402;p42"/>
          <p:cNvSpPr/>
          <p:nvPr/>
        </p:nvSpPr>
        <p:spPr>
          <a:xfrm>
            <a:off x="4249133" y="240384"/>
            <a:ext cx="777600" cy="91800"/>
          </a:xfrm>
          <a:prstGeom prst="rightArrow">
            <a:avLst>
              <a:gd fmla="val 50000" name="adj1"/>
              <a:gd fmla="val 50000" name="adj2"/>
            </a:avLst>
          </a:prstGeom>
          <a:solidFill>
            <a:schemeClr val="dk1"/>
          </a:solid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403" name="Google Shape;403;p42"/>
          <p:cNvSpPr txBox="1"/>
          <p:nvPr/>
        </p:nvSpPr>
        <p:spPr>
          <a:xfrm>
            <a:off x="4788876" y="4709044"/>
            <a:ext cx="41676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Nature-rich hospital, Singapore</a:t>
            </a:r>
            <a:endParaRPr b="0" i="0" sz="1050" u="none" cap="none" strike="noStrike">
              <a:solidFill>
                <a:srgbClr val="000000"/>
              </a:solidFill>
              <a:latin typeface="Arial"/>
              <a:ea typeface="Arial"/>
              <a:cs typeface="Arial"/>
              <a:sym typeface="Arial"/>
            </a:endParaRPr>
          </a:p>
        </p:txBody>
      </p:sp>
      <p:sp>
        <p:nvSpPr>
          <p:cNvPr id="404" name="Google Shape;404;p42"/>
          <p:cNvSpPr txBox="1"/>
          <p:nvPr/>
        </p:nvSpPr>
        <p:spPr>
          <a:xfrm>
            <a:off x="4787071" y="2345353"/>
            <a:ext cx="41859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Nature-centred district, Cheonggyncheon, 2010</a:t>
            </a:r>
            <a:endParaRPr b="0" i="0" sz="1050" u="none" cap="none" strike="noStrike">
              <a:solidFill>
                <a:srgbClr val="000000"/>
              </a:solidFill>
              <a:latin typeface="Arial"/>
              <a:ea typeface="Arial"/>
              <a:cs typeface="Arial"/>
              <a:sym typeface="Arial"/>
            </a:endParaRPr>
          </a:p>
        </p:txBody>
      </p:sp>
      <p:sp>
        <p:nvSpPr>
          <p:cNvPr id="405" name="Google Shape;405;p42"/>
          <p:cNvSpPr txBox="1"/>
          <p:nvPr/>
        </p:nvSpPr>
        <p:spPr>
          <a:xfrm>
            <a:off x="328380" y="2345353"/>
            <a:ext cx="41856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 Car-centred district, Cheonggyencheon, 2000</a:t>
            </a:r>
            <a:endParaRPr b="0" i="0" sz="1050" u="none" cap="none" strike="noStrike">
              <a:solidFill>
                <a:srgbClr val="000000"/>
              </a:solidFill>
              <a:latin typeface="Arial"/>
              <a:ea typeface="Arial"/>
              <a:cs typeface="Arial"/>
              <a:sym typeface="Arial"/>
            </a:endParaRPr>
          </a:p>
        </p:txBody>
      </p:sp>
      <p:sp>
        <p:nvSpPr>
          <p:cNvPr id="406" name="Google Shape;406;p42"/>
          <p:cNvSpPr txBox="1"/>
          <p:nvPr/>
        </p:nvSpPr>
        <p:spPr>
          <a:xfrm>
            <a:off x="352064" y="4709044"/>
            <a:ext cx="41676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Nature-less hospital, UK</a:t>
            </a:r>
            <a:endParaRPr b="0" i="0" sz="1050" u="none" cap="none" strike="noStrike">
              <a:solidFill>
                <a:srgbClr val="000000"/>
              </a:solidFill>
              <a:latin typeface="Arial"/>
              <a:ea typeface="Arial"/>
              <a:cs typeface="Arial"/>
              <a:sym typeface="Arial"/>
            </a:endParaRPr>
          </a:p>
        </p:txBody>
      </p:sp>
      <p:pic>
        <p:nvPicPr>
          <p:cNvPr descr="A picture containing building, road, outdoor, city&#10;&#10;Description automatically generated" id="407" name="Google Shape;407;p42"/>
          <p:cNvPicPr preferRelativeResize="0"/>
          <p:nvPr/>
        </p:nvPicPr>
        <p:blipFill rotWithShape="1">
          <a:blip r:embed="rId4">
            <a:alphaModFix/>
          </a:blip>
          <a:srcRect b="28561" l="0" r="0" t="0"/>
          <a:stretch/>
        </p:blipFill>
        <p:spPr>
          <a:xfrm>
            <a:off x="340167" y="2817375"/>
            <a:ext cx="4162132" cy="1891669"/>
          </a:xfrm>
          <a:prstGeom prst="rect">
            <a:avLst/>
          </a:prstGeom>
          <a:noFill/>
          <a:ln>
            <a:noFill/>
          </a:ln>
        </p:spPr>
      </p:pic>
      <p:pic>
        <p:nvPicPr>
          <p:cNvPr descr="A picture containing text, outdoor, city, road&#10;&#10;Description automatically generated" id="408" name="Google Shape;408;p42"/>
          <p:cNvPicPr preferRelativeResize="0"/>
          <p:nvPr/>
        </p:nvPicPr>
        <p:blipFill rotWithShape="1">
          <a:blip r:embed="rId5">
            <a:alphaModFix/>
          </a:blip>
          <a:srcRect b="29398" l="10626" r="0" t="13406"/>
          <a:stretch/>
        </p:blipFill>
        <p:spPr>
          <a:xfrm>
            <a:off x="340166" y="564466"/>
            <a:ext cx="4179572" cy="1774415"/>
          </a:xfrm>
          <a:prstGeom prst="rect">
            <a:avLst/>
          </a:prstGeom>
          <a:noFill/>
          <a:ln>
            <a:noFill/>
          </a:ln>
        </p:spPr>
      </p:pic>
      <p:pic>
        <p:nvPicPr>
          <p:cNvPr descr="image (26).jpg" id="409" name="Google Shape;409;p42"/>
          <p:cNvPicPr preferRelativeResize="0"/>
          <p:nvPr/>
        </p:nvPicPr>
        <p:blipFill rotWithShape="1">
          <a:blip r:embed="rId6">
            <a:alphaModFix/>
          </a:blip>
          <a:srcRect b="0" l="0" r="0" t="0"/>
          <a:stretch/>
        </p:blipFill>
        <p:spPr>
          <a:xfrm>
            <a:off x="167908" y="85311"/>
            <a:ext cx="670484" cy="679317"/>
          </a:xfrm>
          <a:prstGeom prst="rect">
            <a:avLst/>
          </a:prstGeom>
          <a:noFill/>
          <a:ln>
            <a:noFill/>
          </a:ln>
        </p:spPr>
      </p:pic>
      <p:pic>
        <p:nvPicPr>
          <p:cNvPr descr="A river running through a city&#10;&#10;Description automatically generated with low confidence" id="410" name="Google Shape;410;p42"/>
          <p:cNvPicPr preferRelativeResize="0"/>
          <p:nvPr/>
        </p:nvPicPr>
        <p:blipFill rotWithShape="1">
          <a:blip r:embed="rId7">
            <a:alphaModFix/>
          </a:blip>
          <a:srcRect b="21743" l="0" r="0" t="15049"/>
          <a:stretch/>
        </p:blipFill>
        <p:spPr>
          <a:xfrm>
            <a:off x="4791647" y="562499"/>
            <a:ext cx="4162133" cy="1782854"/>
          </a:xfrm>
          <a:prstGeom prst="rect">
            <a:avLst/>
          </a:prstGeom>
          <a:noFill/>
          <a:ln>
            <a:noFill/>
          </a:ln>
        </p:spPr>
      </p:pic>
      <p:pic>
        <p:nvPicPr>
          <p:cNvPr descr="image (27).jpg" id="411" name="Google Shape;411;p42"/>
          <p:cNvPicPr preferRelativeResize="0"/>
          <p:nvPr/>
        </p:nvPicPr>
        <p:blipFill rotWithShape="1">
          <a:blip r:embed="rId8">
            <a:alphaModFix/>
          </a:blip>
          <a:srcRect b="0" l="0" r="0" t="0"/>
          <a:stretch/>
        </p:blipFill>
        <p:spPr>
          <a:xfrm>
            <a:off x="8010957" y="98803"/>
            <a:ext cx="1045585" cy="652331"/>
          </a:xfrm>
          <a:prstGeom prst="rect">
            <a:avLst/>
          </a:prstGeom>
          <a:noFill/>
          <a:ln>
            <a:noFill/>
          </a:ln>
        </p:spPr>
      </p:pic>
      <p:sp>
        <p:nvSpPr>
          <p:cNvPr id="412" name="Google Shape;412;p42"/>
          <p:cNvSpPr txBox="1"/>
          <p:nvPr/>
        </p:nvSpPr>
        <p:spPr>
          <a:xfrm>
            <a:off x="4059685" y="2318568"/>
            <a:ext cx="1156200" cy="300000"/>
          </a:xfrm>
          <a:prstGeom prst="rect">
            <a:avLst/>
          </a:prstGeom>
          <a:solidFill>
            <a:srgbClr val="F2F2F2"/>
          </a:solid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Roboto"/>
                <a:ea typeface="Roboto"/>
                <a:cs typeface="Roboto"/>
                <a:sym typeface="Roboto"/>
              </a:rPr>
              <a:t>CITIES</a:t>
            </a:r>
            <a:endParaRPr b="0" i="0" sz="1050" u="none" cap="none" strike="noStrike">
              <a:solidFill>
                <a:srgbClr val="000000"/>
              </a:solidFill>
              <a:latin typeface="Arial"/>
              <a:ea typeface="Arial"/>
              <a:cs typeface="Arial"/>
              <a:sym typeface="Arial"/>
            </a:endParaRPr>
          </a:p>
        </p:txBody>
      </p:sp>
      <p:sp>
        <p:nvSpPr>
          <p:cNvPr id="413" name="Google Shape;413;p42"/>
          <p:cNvSpPr txBox="1"/>
          <p:nvPr/>
        </p:nvSpPr>
        <p:spPr>
          <a:xfrm>
            <a:off x="3975847" y="4678962"/>
            <a:ext cx="1323900" cy="300000"/>
          </a:xfrm>
          <a:prstGeom prst="rect">
            <a:avLst/>
          </a:prstGeom>
          <a:solidFill>
            <a:srgbClr val="F2F2F2"/>
          </a:solid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Roboto"/>
                <a:ea typeface="Roboto"/>
                <a:cs typeface="Roboto"/>
                <a:sym typeface="Roboto"/>
              </a:rPr>
              <a:t>BUILDINGS</a:t>
            </a:r>
            <a:endParaRPr b="0" i="0" sz="105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5"/>
          <p:cNvSpPr txBox="1"/>
          <p:nvPr/>
        </p:nvSpPr>
        <p:spPr>
          <a:xfrm>
            <a:off x="381000" y="228600"/>
            <a:ext cx="8382000" cy="457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1" i="0" lang="en-GB" sz="2400" u="none" cap="none" strike="noStrike">
                <a:solidFill>
                  <a:srgbClr val="000000"/>
                </a:solidFill>
                <a:latin typeface="Roboto"/>
                <a:ea typeface="Roboto"/>
                <a:cs typeface="Roboto"/>
                <a:sym typeface="Roboto"/>
              </a:rPr>
              <a:t>20</a:t>
            </a:r>
            <a:r>
              <a:rPr b="1" baseline="30000" i="0" lang="en-GB" sz="2400" u="none" cap="none" strike="noStrike">
                <a:solidFill>
                  <a:srgbClr val="000000"/>
                </a:solidFill>
                <a:latin typeface="Roboto"/>
                <a:ea typeface="Roboto"/>
                <a:cs typeface="Roboto"/>
                <a:sym typeface="Roboto"/>
              </a:rPr>
              <a:t>th</a:t>
            </a:r>
            <a:r>
              <a:rPr b="1" i="0" lang="en-GB" sz="2400" u="none" cap="none" strike="noStrike">
                <a:solidFill>
                  <a:srgbClr val="000000"/>
                </a:solidFill>
                <a:latin typeface="Roboto"/>
                <a:ea typeface="Roboto"/>
                <a:cs typeface="Roboto"/>
                <a:sym typeface="Roboto"/>
              </a:rPr>
              <a:t> century economics</a:t>
            </a:r>
            <a:endParaRPr b="1" i="0" sz="2400" u="none" cap="none" strike="noStrike">
              <a:solidFill>
                <a:schemeClr val="dk1"/>
              </a:solidFill>
              <a:latin typeface="Roboto"/>
              <a:ea typeface="Roboto"/>
              <a:cs typeface="Roboto"/>
              <a:sym typeface="Roboto"/>
            </a:endParaRPr>
          </a:p>
        </p:txBody>
      </p:sp>
      <p:pic>
        <p:nvPicPr>
          <p:cNvPr descr="Diagram&#10;&#10;Description automatically generated" id="105" name="Google Shape;105;p25"/>
          <p:cNvPicPr preferRelativeResize="0"/>
          <p:nvPr/>
        </p:nvPicPr>
        <p:blipFill rotWithShape="1">
          <a:blip r:embed="rId3">
            <a:alphaModFix/>
          </a:blip>
          <a:srcRect b="0" l="0" r="0" t="0"/>
          <a:stretch/>
        </p:blipFill>
        <p:spPr>
          <a:xfrm>
            <a:off x="304800" y="2234981"/>
            <a:ext cx="2009660" cy="1727419"/>
          </a:xfrm>
          <a:prstGeom prst="rect">
            <a:avLst/>
          </a:prstGeom>
          <a:noFill/>
          <a:ln>
            <a:noFill/>
          </a:ln>
        </p:spPr>
      </p:pic>
      <p:pic>
        <p:nvPicPr>
          <p:cNvPr descr="Shape&#10;&#10;Description automatically generated" id="106" name="Google Shape;106;p25"/>
          <p:cNvPicPr preferRelativeResize="0"/>
          <p:nvPr/>
        </p:nvPicPr>
        <p:blipFill rotWithShape="1">
          <a:blip r:embed="rId4">
            <a:alphaModFix/>
          </a:blip>
          <a:srcRect b="0" l="0" r="0" t="0"/>
          <a:stretch/>
        </p:blipFill>
        <p:spPr>
          <a:xfrm>
            <a:off x="6563291" y="2165883"/>
            <a:ext cx="2063357" cy="1832596"/>
          </a:xfrm>
          <a:prstGeom prst="rect">
            <a:avLst/>
          </a:prstGeom>
          <a:noFill/>
          <a:ln>
            <a:noFill/>
          </a:ln>
        </p:spPr>
      </p:pic>
      <p:pic>
        <p:nvPicPr>
          <p:cNvPr descr="Text&#10;&#10;Description automatically generated" id="107" name="Google Shape;107;p25"/>
          <p:cNvPicPr preferRelativeResize="0"/>
          <p:nvPr/>
        </p:nvPicPr>
        <p:blipFill rotWithShape="1">
          <a:blip r:embed="rId5">
            <a:alphaModFix/>
          </a:blip>
          <a:srcRect b="0" l="0" r="0" t="0"/>
          <a:stretch/>
        </p:blipFill>
        <p:spPr>
          <a:xfrm>
            <a:off x="5103519" y="2175524"/>
            <a:ext cx="994363" cy="2015477"/>
          </a:xfrm>
          <a:prstGeom prst="rect">
            <a:avLst/>
          </a:prstGeom>
          <a:noFill/>
          <a:ln>
            <a:noFill/>
          </a:ln>
        </p:spPr>
      </p:pic>
      <p:pic>
        <p:nvPicPr>
          <p:cNvPr descr="A picture containing text&#10;&#10;Description automatically generated" id="108" name="Google Shape;108;p25"/>
          <p:cNvPicPr preferRelativeResize="0"/>
          <p:nvPr/>
        </p:nvPicPr>
        <p:blipFill rotWithShape="1">
          <a:blip r:embed="rId6">
            <a:alphaModFix/>
          </a:blip>
          <a:srcRect b="0" l="0" r="0" t="0"/>
          <a:stretch/>
        </p:blipFill>
        <p:spPr>
          <a:xfrm>
            <a:off x="4566042" y="2209800"/>
            <a:ext cx="2063358" cy="1910517"/>
          </a:xfrm>
          <a:prstGeom prst="rect">
            <a:avLst/>
          </a:prstGeom>
          <a:noFill/>
          <a:ln>
            <a:noFill/>
          </a:ln>
        </p:spPr>
      </p:pic>
      <p:pic>
        <p:nvPicPr>
          <p:cNvPr descr="A picture containing icon&#10;&#10;Description automatically generated" id="109" name="Google Shape;109;p25"/>
          <p:cNvPicPr preferRelativeResize="0"/>
          <p:nvPr/>
        </p:nvPicPr>
        <p:blipFill rotWithShape="1">
          <a:blip r:embed="rId7">
            <a:alphaModFix/>
          </a:blip>
          <a:srcRect b="0" l="0" r="0" t="0"/>
          <a:stretch/>
        </p:blipFill>
        <p:spPr>
          <a:xfrm>
            <a:off x="143506" y="4569972"/>
            <a:ext cx="918106" cy="497805"/>
          </a:xfrm>
          <a:prstGeom prst="rect">
            <a:avLst/>
          </a:prstGeom>
          <a:noFill/>
          <a:ln>
            <a:noFill/>
          </a:ln>
        </p:spPr>
      </p:pic>
      <p:pic>
        <p:nvPicPr>
          <p:cNvPr descr="Diagram&#10;&#10;Description automatically generated" id="110" name="Google Shape;110;p25"/>
          <p:cNvPicPr preferRelativeResize="0"/>
          <p:nvPr/>
        </p:nvPicPr>
        <p:blipFill rotWithShape="1">
          <a:blip r:embed="rId8">
            <a:alphaModFix/>
          </a:blip>
          <a:srcRect b="6672" l="12507" r="12054" t="0"/>
          <a:stretch/>
        </p:blipFill>
        <p:spPr>
          <a:xfrm>
            <a:off x="2675297" y="1886317"/>
            <a:ext cx="1736005" cy="2593893"/>
          </a:xfrm>
          <a:prstGeom prst="rect">
            <a:avLst/>
          </a:prstGeom>
          <a:noFill/>
          <a:ln>
            <a:noFill/>
          </a:ln>
        </p:spPr>
      </p:pic>
      <p:sp>
        <p:nvSpPr>
          <p:cNvPr id="111" name="Google Shape;111;p25"/>
          <p:cNvSpPr txBox="1"/>
          <p:nvPr/>
        </p:nvSpPr>
        <p:spPr>
          <a:xfrm>
            <a:off x="8534400" y="4800600"/>
            <a:ext cx="3810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
        <p:nvSpPr>
          <p:cNvPr id="112" name="Google Shape;112;p25"/>
          <p:cNvSpPr txBox="1"/>
          <p:nvPr/>
        </p:nvSpPr>
        <p:spPr>
          <a:xfrm>
            <a:off x="357130" y="1143000"/>
            <a:ext cx="1905000" cy="30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oboto"/>
                <a:ea typeface="Roboto"/>
                <a:cs typeface="Roboto"/>
                <a:sym typeface="Roboto"/>
              </a:rPr>
              <a:t>The first </a:t>
            </a:r>
            <a:endParaRPr b="1" i="0" sz="19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oboto"/>
                <a:ea typeface="Roboto"/>
                <a:cs typeface="Roboto"/>
                <a:sym typeface="Roboto"/>
              </a:rPr>
              <a:t>image</a:t>
            </a:r>
            <a:endParaRPr b="1" i="0" sz="1900" u="none" cap="none" strike="noStrike">
              <a:solidFill>
                <a:schemeClr val="dk1"/>
              </a:solidFill>
              <a:latin typeface="Roboto"/>
              <a:ea typeface="Roboto"/>
              <a:cs typeface="Roboto"/>
              <a:sym typeface="Roboto"/>
            </a:endParaRPr>
          </a:p>
        </p:txBody>
      </p:sp>
      <p:sp>
        <p:nvSpPr>
          <p:cNvPr id="113" name="Google Shape;113;p25"/>
          <p:cNvSpPr txBox="1"/>
          <p:nvPr/>
        </p:nvSpPr>
        <p:spPr>
          <a:xfrm>
            <a:off x="2590800" y="1143000"/>
            <a:ext cx="1905000" cy="30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oboto"/>
                <a:ea typeface="Roboto"/>
                <a:cs typeface="Roboto"/>
                <a:sym typeface="Roboto"/>
              </a:rPr>
              <a:t>The big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oboto"/>
                <a:ea typeface="Roboto"/>
                <a:cs typeface="Roboto"/>
                <a:sym typeface="Roboto"/>
              </a:rPr>
              <a:t>picture</a:t>
            </a:r>
            <a:endParaRPr b="1" i="0" sz="1900" u="none" cap="none" strike="noStrike">
              <a:solidFill>
                <a:schemeClr val="dk1"/>
              </a:solidFill>
              <a:latin typeface="Roboto"/>
              <a:ea typeface="Roboto"/>
              <a:cs typeface="Roboto"/>
              <a:sym typeface="Roboto"/>
            </a:endParaRPr>
          </a:p>
        </p:txBody>
      </p:sp>
      <p:sp>
        <p:nvSpPr>
          <p:cNvPr id="114" name="Google Shape;114;p25"/>
          <p:cNvSpPr txBox="1"/>
          <p:nvPr/>
        </p:nvSpPr>
        <p:spPr>
          <a:xfrm>
            <a:off x="4648200" y="1143000"/>
            <a:ext cx="1905000" cy="30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oboto"/>
                <a:ea typeface="Roboto"/>
                <a:cs typeface="Roboto"/>
                <a:sym typeface="Roboto"/>
              </a:rPr>
              <a:t>The self</a:t>
            </a:r>
            <a:endParaRPr b="1" i="0" sz="19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oboto"/>
                <a:ea typeface="Roboto"/>
                <a:cs typeface="Roboto"/>
                <a:sym typeface="Roboto"/>
              </a:rPr>
              <a:t>portrait</a:t>
            </a:r>
            <a:endParaRPr b="1" i="0" sz="1900" u="none" cap="none" strike="noStrike">
              <a:solidFill>
                <a:srgbClr val="000000"/>
              </a:solidFill>
              <a:latin typeface="Roboto"/>
              <a:ea typeface="Roboto"/>
              <a:cs typeface="Roboto"/>
              <a:sym typeface="Roboto"/>
            </a:endParaRPr>
          </a:p>
        </p:txBody>
      </p:sp>
      <p:sp>
        <p:nvSpPr>
          <p:cNvPr id="115" name="Google Shape;115;p25"/>
          <p:cNvSpPr txBox="1"/>
          <p:nvPr/>
        </p:nvSpPr>
        <p:spPr>
          <a:xfrm>
            <a:off x="6705600" y="1143000"/>
            <a:ext cx="1905000" cy="30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oboto"/>
                <a:ea typeface="Roboto"/>
                <a:cs typeface="Roboto"/>
                <a:sym typeface="Roboto"/>
              </a:rPr>
              <a:t>The </a:t>
            </a:r>
            <a:endParaRPr b="1" i="0" sz="19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oboto"/>
                <a:ea typeface="Roboto"/>
                <a:cs typeface="Roboto"/>
                <a:sym typeface="Roboto"/>
              </a:rPr>
              <a:t>goal</a:t>
            </a:r>
            <a:endParaRPr b="1" i="0" sz="1900" u="none" cap="none" strike="noStrike">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cxnSp>
        <p:nvCxnSpPr>
          <p:cNvPr id="418" name="Google Shape;418;p43"/>
          <p:cNvCxnSpPr/>
          <p:nvPr/>
        </p:nvCxnSpPr>
        <p:spPr>
          <a:xfrm>
            <a:off x="5562600" y="40375"/>
            <a:ext cx="0" cy="5141100"/>
          </a:xfrm>
          <a:prstGeom prst="straightConnector1">
            <a:avLst/>
          </a:prstGeom>
          <a:noFill/>
          <a:ln cap="rnd" cmpd="sng" w="28575">
            <a:solidFill>
              <a:srgbClr val="44546A"/>
            </a:solidFill>
            <a:prstDash val="dot"/>
            <a:round/>
            <a:headEnd len="sm" w="sm" type="none"/>
            <a:tailEnd len="sm" w="sm" type="none"/>
          </a:ln>
        </p:spPr>
      </p:cxnSp>
      <p:sp>
        <p:nvSpPr>
          <p:cNvPr id="419" name="Google Shape;419;p43"/>
          <p:cNvSpPr txBox="1"/>
          <p:nvPr/>
        </p:nvSpPr>
        <p:spPr>
          <a:xfrm>
            <a:off x="533400" y="457200"/>
            <a:ext cx="1447800" cy="2895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i="0" lang="en-GB" sz="2100" u="none" cap="none" strike="noStrike">
                <a:solidFill>
                  <a:schemeClr val="dk1"/>
                </a:solidFill>
                <a:latin typeface="Roboto"/>
                <a:ea typeface="Roboto"/>
                <a:cs typeface="Roboto"/>
                <a:sym typeface="Roboto"/>
              </a:rPr>
              <a:t>To change the future, change the dynamics</a:t>
            </a:r>
            <a:endParaRPr b="1" i="0" sz="2100" u="none" cap="none" strike="noStrike">
              <a:solidFill>
                <a:schemeClr val="dk1"/>
              </a:solidFill>
              <a:latin typeface="Roboto"/>
              <a:ea typeface="Roboto"/>
              <a:cs typeface="Roboto"/>
              <a:sym typeface="Roboto"/>
            </a:endParaRPr>
          </a:p>
        </p:txBody>
      </p:sp>
      <p:sp>
        <p:nvSpPr>
          <p:cNvPr id="420" name="Google Shape;420;p43"/>
          <p:cNvSpPr txBox="1"/>
          <p:nvPr/>
        </p:nvSpPr>
        <p:spPr>
          <a:xfrm>
            <a:off x="5867400" y="3505200"/>
            <a:ext cx="2743200" cy="10668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chemeClr val="dk1"/>
              </a:buClr>
              <a:buSzPts val="1100"/>
              <a:buFont typeface="Arial"/>
              <a:buNone/>
            </a:pPr>
            <a:r>
              <a:rPr b="1" i="0" lang="en-GB" sz="1500" u="none" cap="none" strike="noStrike">
                <a:solidFill>
                  <a:schemeClr val="dk1"/>
                </a:solidFill>
                <a:latin typeface="Roboto"/>
                <a:ea typeface="Roboto"/>
                <a:cs typeface="Roboto"/>
                <a:sym typeface="Roboto"/>
              </a:rPr>
              <a:t>Distributive</a:t>
            </a:r>
            <a:endParaRPr b="1" i="0" sz="1500" u="none" cap="none" strike="noStrike">
              <a:solidFill>
                <a:schemeClr val="dk1"/>
              </a:solidFill>
              <a:latin typeface="Roboto"/>
              <a:ea typeface="Roboto"/>
              <a:cs typeface="Roboto"/>
              <a:sym typeface="Roboto"/>
            </a:endParaRPr>
          </a:p>
          <a:p>
            <a:pPr indent="0" lvl="0" marL="0" marR="0" rtl="0" algn="ctr">
              <a:lnSpc>
                <a:spcPct val="115000"/>
              </a:lnSpc>
              <a:spcBef>
                <a:spcPts val="600"/>
              </a:spcBef>
              <a:spcAft>
                <a:spcPts val="600"/>
              </a:spcAft>
              <a:buClr>
                <a:schemeClr val="dk1"/>
              </a:buClr>
              <a:buSzPts val="1100"/>
              <a:buFont typeface="Arial"/>
              <a:buNone/>
            </a:pPr>
            <a:r>
              <a:rPr b="0" i="0" lang="en-GB" sz="1500" u="none" cap="none" strike="noStrike">
                <a:solidFill>
                  <a:schemeClr val="dk1"/>
                </a:solidFill>
                <a:latin typeface="Roboto Light"/>
                <a:ea typeface="Roboto Light"/>
                <a:cs typeface="Roboto Light"/>
                <a:sym typeface="Roboto Light"/>
              </a:rPr>
              <a:t>Sharing opportunity and value with all who co-create it</a:t>
            </a:r>
            <a:endParaRPr b="0" i="0" sz="1500" u="none" cap="none" strike="noStrike">
              <a:solidFill>
                <a:schemeClr val="dk1"/>
              </a:solidFill>
              <a:latin typeface="Roboto Light"/>
              <a:ea typeface="Roboto Light"/>
              <a:cs typeface="Roboto Light"/>
              <a:sym typeface="Roboto Light"/>
            </a:endParaRPr>
          </a:p>
        </p:txBody>
      </p:sp>
      <p:sp>
        <p:nvSpPr>
          <p:cNvPr id="421" name="Google Shape;421;p43"/>
          <p:cNvSpPr txBox="1"/>
          <p:nvPr/>
        </p:nvSpPr>
        <p:spPr>
          <a:xfrm>
            <a:off x="2514600" y="3505200"/>
            <a:ext cx="2743200" cy="10668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chemeClr val="dk1"/>
              </a:buClr>
              <a:buSzPts val="1100"/>
              <a:buFont typeface="Arial"/>
              <a:buNone/>
            </a:pPr>
            <a:r>
              <a:rPr b="1" i="0" lang="en-GB" sz="1500" u="none" cap="none" strike="noStrike">
                <a:solidFill>
                  <a:schemeClr val="dk1"/>
                </a:solidFill>
                <a:latin typeface="Roboto"/>
                <a:ea typeface="Roboto"/>
                <a:cs typeface="Roboto"/>
                <a:sym typeface="Roboto"/>
              </a:rPr>
              <a:t>Divisive</a:t>
            </a:r>
            <a:endParaRPr b="1" i="0" sz="1500" u="none" cap="none" strike="noStrike">
              <a:solidFill>
                <a:schemeClr val="dk1"/>
              </a:solidFill>
              <a:latin typeface="Roboto"/>
              <a:ea typeface="Roboto"/>
              <a:cs typeface="Roboto"/>
              <a:sym typeface="Roboto"/>
            </a:endParaRPr>
          </a:p>
          <a:p>
            <a:pPr indent="0" lvl="0" marL="0" marR="0" rtl="0" algn="ctr">
              <a:lnSpc>
                <a:spcPct val="115000"/>
              </a:lnSpc>
              <a:spcBef>
                <a:spcPts val="600"/>
              </a:spcBef>
              <a:spcAft>
                <a:spcPts val="600"/>
              </a:spcAft>
              <a:buClr>
                <a:schemeClr val="dk1"/>
              </a:buClr>
              <a:buSzPts val="1100"/>
              <a:buFont typeface="Arial"/>
              <a:buNone/>
            </a:pPr>
            <a:r>
              <a:rPr b="0" i="0" lang="en-GB" sz="1500" u="none" cap="none" strike="noStrike">
                <a:solidFill>
                  <a:schemeClr val="dk1"/>
                </a:solidFill>
                <a:latin typeface="Roboto Light"/>
                <a:ea typeface="Roboto Light"/>
                <a:cs typeface="Roboto Light"/>
                <a:sym typeface="Roboto Light"/>
              </a:rPr>
              <a:t>Capturing opportunity and value in the hands of a few</a:t>
            </a:r>
            <a:endParaRPr b="0" i="0" sz="1500" u="none" cap="none" strike="noStrike">
              <a:solidFill>
                <a:schemeClr val="dk1"/>
              </a:solidFill>
              <a:latin typeface="Roboto Light"/>
              <a:ea typeface="Roboto Light"/>
              <a:cs typeface="Roboto Light"/>
              <a:sym typeface="Roboto Light"/>
            </a:endParaRPr>
          </a:p>
        </p:txBody>
      </p:sp>
      <p:grpSp>
        <p:nvGrpSpPr>
          <p:cNvPr id="422" name="Google Shape;422;p43"/>
          <p:cNvGrpSpPr/>
          <p:nvPr/>
        </p:nvGrpSpPr>
        <p:grpSpPr>
          <a:xfrm>
            <a:off x="5257800" y="2209800"/>
            <a:ext cx="838200" cy="914400"/>
            <a:chOff x="5029200" y="2286000"/>
            <a:chExt cx="838200" cy="914400"/>
          </a:xfrm>
        </p:grpSpPr>
        <p:sp>
          <p:nvSpPr>
            <p:cNvPr id="423" name="Google Shape;423;p43"/>
            <p:cNvSpPr/>
            <p:nvPr/>
          </p:nvSpPr>
          <p:spPr>
            <a:xfrm>
              <a:off x="5029200" y="2438400"/>
              <a:ext cx="457200" cy="6096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43"/>
            <p:cNvSpPr/>
            <p:nvPr/>
          </p:nvSpPr>
          <p:spPr>
            <a:xfrm rot="5400000">
              <a:off x="5181600" y="2514600"/>
              <a:ext cx="914400" cy="457200"/>
            </a:xfrm>
            <a:prstGeom prst="triangle">
              <a:avLst>
                <a:gd fmla="val 50000" name="adj"/>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A picture containing icon&#10;&#10;Description automatically generated" id="425" name="Google Shape;425;p43"/>
          <p:cNvPicPr preferRelativeResize="0"/>
          <p:nvPr/>
        </p:nvPicPr>
        <p:blipFill rotWithShape="1">
          <a:blip r:embed="rId3">
            <a:alphaModFix/>
          </a:blip>
          <a:srcRect b="0" l="0" r="0" t="0"/>
          <a:stretch/>
        </p:blipFill>
        <p:spPr>
          <a:xfrm>
            <a:off x="170347" y="4572000"/>
            <a:ext cx="918106" cy="497808"/>
          </a:xfrm>
          <a:prstGeom prst="rect">
            <a:avLst/>
          </a:prstGeom>
          <a:noFill/>
          <a:ln>
            <a:noFill/>
          </a:ln>
        </p:spPr>
      </p:pic>
      <p:grpSp>
        <p:nvGrpSpPr>
          <p:cNvPr id="426" name="Google Shape;426;p43"/>
          <p:cNvGrpSpPr/>
          <p:nvPr/>
        </p:nvGrpSpPr>
        <p:grpSpPr>
          <a:xfrm>
            <a:off x="2768280" y="1027198"/>
            <a:ext cx="2185942" cy="2053460"/>
            <a:chOff x="-3124200" y="990600"/>
            <a:chExt cx="2514600" cy="2362200"/>
          </a:xfrm>
        </p:grpSpPr>
        <p:cxnSp>
          <p:nvCxnSpPr>
            <p:cNvPr id="427" name="Google Shape;427;p43"/>
            <p:cNvCxnSpPr/>
            <p:nvPr/>
          </p:nvCxnSpPr>
          <p:spPr>
            <a:xfrm rot="10800000">
              <a:off x="-3047941" y="1295459"/>
              <a:ext cx="1154100" cy="1077900"/>
            </a:xfrm>
            <a:prstGeom prst="straightConnector1">
              <a:avLst/>
            </a:prstGeom>
            <a:noFill/>
            <a:ln cap="flat" cmpd="sng" w="19050">
              <a:solidFill>
                <a:srgbClr val="000000"/>
              </a:solidFill>
              <a:prstDash val="solid"/>
              <a:round/>
              <a:headEnd len="sm" w="sm" type="none"/>
              <a:tailEnd len="lg" w="lg" type="oval"/>
            </a:ln>
          </p:spPr>
        </p:cxnSp>
        <p:cxnSp>
          <p:nvCxnSpPr>
            <p:cNvPr id="428" name="Google Shape;428;p43"/>
            <p:cNvCxnSpPr/>
            <p:nvPr/>
          </p:nvCxnSpPr>
          <p:spPr>
            <a:xfrm rot="10800000">
              <a:off x="-2514541" y="1371659"/>
              <a:ext cx="620700" cy="1001700"/>
            </a:xfrm>
            <a:prstGeom prst="straightConnector1">
              <a:avLst/>
            </a:prstGeom>
            <a:noFill/>
            <a:ln cap="flat" cmpd="sng" w="19050">
              <a:solidFill>
                <a:srgbClr val="000000"/>
              </a:solidFill>
              <a:prstDash val="solid"/>
              <a:round/>
              <a:headEnd len="sm" w="sm" type="none"/>
              <a:tailEnd len="lg" w="lg" type="oval"/>
            </a:ln>
          </p:spPr>
        </p:cxnSp>
        <p:cxnSp>
          <p:nvCxnSpPr>
            <p:cNvPr id="429" name="Google Shape;429;p43"/>
            <p:cNvCxnSpPr/>
            <p:nvPr/>
          </p:nvCxnSpPr>
          <p:spPr>
            <a:xfrm rot="10800000">
              <a:off x="-2362200" y="990600"/>
              <a:ext cx="457200" cy="1371600"/>
            </a:xfrm>
            <a:prstGeom prst="straightConnector1">
              <a:avLst/>
            </a:prstGeom>
            <a:noFill/>
            <a:ln cap="flat" cmpd="sng" w="19050">
              <a:solidFill>
                <a:srgbClr val="000000"/>
              </a:solidFill>
              <a:prstDash val="solid"/>
              <a:round/>
              <a:headEnd len="sm" w="sm" type="none"/>
              <a:tailEnd len="lg" w="lg" type="oval"/>
            </a:ln>
          </p:spPr>
        </p:cxnSp>
        <p:cxnSp>
          <p:nvCxnSpPr>
            <p:cNvPr id="430" name="Google Shape;430;p43"/>
            <p:cNvCxnSpPr/>
            <p:nvPr/>
          </p:nvCxnSpPr>
          <p:spPr>
            <a:xfrm flipH="1" rot="10800000">
              <a:off x="-1905000" y="1143000"/>
              <a:ext cx="76200" cy="1219200"/>
            </a:xfrm>
            <a:prstGeom prst="straightConnector1">
              <a:avLst/>
            </a:prstGeom>
            <a:noFill/>
            <a:ln cap="flat" cmpd="sng" w="19050">
              <a:solidFill>
                <a:srgbClr val="000000"/>
              </a:solidFill>
              <a:prstDash val="solid"/>
              <a:round/>
              <a:headEnd len="sm" w="sm" type="none"/>
              <a:tailEnd len="lg" w="lg" type="oval"/>
            </a:ln>
          </p:spPr>
        </p:cxnSp>
        <p:cxnSp>
          <p:nvCxnSpPr>
            <p:cNvPr id="431" name="Google Shape;431;p43"/>
            <p:cNvCxnSpPr/>
            <p:nvPr/>
          </p:nvCxnSpPr>
          <p:spPr>
            <a:xfrm>
              <a:off x="-1905000" y="2362200"/>
              <a:ext cx="838200" cy="762000"/>
            </a:xfrm>
            <a:prstGeom prst="straightConnector1">
              <a:avLst/>
            </a:prstGeom>
            <a:noFill/>
            <a:ln cap="flat" cmpd="sng" w="19050">
              <a:solidFill>
                <a:srgbClr val="000000"/>
              </a:solidFill>
              <a:prstDash val="solid"/>
              <a:round/>
              <a:headEnd len="sm" w="sm" type="none"/>
              <a:tailEnd len="lg" w="lg" type="oval"/>
            </a:ln>
          </p:spPr>
        </p:cxnSp>
        <p:cxnSp>
          <p:nvCxnSpPr>
            <p:cNvPr id="432" name="Google Shape;432;p43"/>
            <p:cNvCxnSpPr/>
            <p:nvPr/>
          </p:nvCxnSpPr>
          <p:spPr>
            <a:xfrm flipH="1">
              <a:off x="-1981200" y="2362200"/>
              <a:ext cx="76200" cy="762000"/>
            </a:xfrm>
            <a:prstGeom prst="straightConnector1">
              <a:avLst/>
            </a:prstGeom>
            <a:noFill/>
            <a:ln cap="flat" cmpd="sng" w="19050">
              <a:solidFill>
                <a:srgbClr val="000000"/>
              </a:solidFill>
              <a:prstDash val="solid"/>
              <a:round/>
              <a:headEnd len="sm" w="sm" type="none"/>
              <a:tailEnd len="lg" w="lg" type="oval"/>
            </a:ln>
          </p:spPr>
        </p:cxnSp>
        <p:cxnSp>
          <p:nvCxnSpPr>
            <p:cNvPr id="433" name="Google Shape;433;p43"/>
            <p:cNvCxnSpPr/>
            <p:nvPr/>
          </p:nvCxnSpPr>
          <p:spPr>
            <a:xfrm flipH="1">
              <a:off x="-3124200" y="2362200"/>
              <a:ext cx="1219200" cy="685800"/>
            </a:xfrm>
            <a:prstGeom prst="straightConnector1">
              <a:avLst/>
            </a:prstGeom>
            <a:noFill/>
            <a:ln cap="flat" cmpd="sng" w="19050">
              <a:solidFill>
                <a:srgbClr val="000000"/>
              </a:solidFill>
              <a:prstDash val="solid"/>
              <a:round/>
              <a:headEnd len="sm" w="sm" type="none"/>
              <a:tailEnd len="lg" w="lg" type="oval"/>
            </a:ln>
          </p:spPr>
        </p:cxnSp>
        <p:cxnSp>
          <p:nvCxnSpPr>
            <p:cNvPr id="434" name="Google Shape;434;p43"/>
            <p:cNvCxnSpPr/>
            <p:nvPr/>
          </p:nvCxnSpPr>
          <p:spPr>
            <a:xfrm flipH="1" rot="10800000">
              <a:off x="-1905000" y="1447800"/>
              <a:ext cx="1143000" cy="914400"/>
            </a:xfrm>
            <a:prstGeom prst="straightConnector1">
              <a:avLst/>
            </a:prstGeom>
            <a:noFill/>
            <a:ln cap="flat" cmpd="sng" w="19050">
              <a:solidFill>
                <a:srgbClr val="000000"/>
              </a:solidFill>
              <a:prstDash val="solid"/>
              <a:round/>
              <a:headEnd len="sm" w="sm" type="none"/>
              <a:tailEnd len="lg" w="lg" type="oval"/>
            </a:ln>
          </p:spPr>
        </p:cxnSp>
        <p:cxnSp>
          <p:nvCxnSpPr>
            <p:cNvPr id="435" name="Google Shape;435;p43"/>
            <p:cNvCxnSpPr/>
            <p:nvPr/>
          </p:nvCxnSpPr>
          <p:spPr>
            <a:xfrm flipH="1" rot="10800000">
              <a:off x="-1905000" y="1600200"/>
              <a:ext cx="228600" cy="762000"/>
            </a:xfrm>
            <a:prstGeom prst="straightConnector1">
              <a:avLst/>
            </a:prstGeom>
            <a:noFill/>
            <a:ln cap="flat" cmpd="sng" w="19050">
              <a:solidFill>
                <a:srgbClr val="000000"/>
              </a:solidFill>
              <a:prstDash val="solid"/>
              <a:round/>
              <a:headEnd len="sm" w="sm" type="none"/>
              <a:tailEnd len="lg" w="lg" type="oval"/>
            </a:ln>
          </p:spPr>
        </p:cxnSp>
        <p:cxnSp>
          <p:nvCxnSpPr>
            <p:cNvPr id="436" name="Google Shape;436;p43"/>
            <p:cNvCxnSpPr/>
            <p:nvPr/>
          </p:nvCxnSpPr>
          <p:spPr>
            <a:xfrm flipH="1" rot="10800000">
              <a:off x="-1905000" y="1143000"/>
              <a:ext cx="685800" cy="1219200"/>
            </a:xfrm>
            <a:prstGeom prst="straightConnector1">
              <a:avLst/>
            </a:prstGeom>
            <a:noFill/>
            <a:ln cap="flat" cmpd="sng" w="19050">
              <a:solidFill>
                <a:srgbClr val="000000"/>
              </a:solidFill>
              <a:prstDash val="solid"/>
              <a:round/>
              <a:headEnd len="sm" w="sm" type="none"/>
              <a:tailEnd len="lg" w="lg" type="oval"/>
            </a:ln>
          </p:spPr>
        </p:cxnSp>
        <p:cxnSp>
          <p:nvCxnSpPr>
            <p:cNvPr id="437" name="Google Shape;437;p43"/>
            <p:cNvCxnSpPr/>
            <p:nvPr/>
          </p:nvCxnSpPr>
          <p:spPr>
            <a:xfrm flipH="1" rot="10800000">
              <a:off x="-1905000" y="2057400"/>
              <a:ext cx="609600" cy="304800"/>
            </a:xfrm>
            <a:prstGeom prst="straightConnector1">
              <a:avLst/>
            </a:prstGeom>
            <a:noFill/>
            <a:ln cap="flat" cmpd="sng" w="19050">
              <a:solidFill>
                <a:srgbClr val="000000"/>
              </a:solidFill>
              <a:prstDash val="solid"/>
              <a:round/>
              <a:headEnd len="sm" w="sm" type="none"/>
              <a:tailEnd len="lg" w="lg" type="oval"/>
            </a:ln>
          </p:spPr>
        </p:cxnSp>
        <p:cxnSp>
          <p:nvCxnSpPr>
            <p:cNvPr id="438" name="Google Shape;438;p43"/>
            <p:cNvCxnSpPr/>
            <p:nvPr/>
          </p:nvCxnSpPr>
          <p:spPr>
            <a:xfrm>
              <a:off x="-1905000" y="2362200"/>
              <a:ext cx="1295400" cy="0"/>
            </a:xfrm>
            <a:prstGeom prst="straightConnector1">
              <a:avLst/>
            </a:prstGeom>
            <a:noFill/>
            <a:ln cap="flat" cmpd="sng" w="19050">
              <a:solidFill>
                <a:srgbClr val="000000"/>
              </a:solidFill>
              <a:prstDash val="solid"/>
              <a:round/>
              <a:headEnd len="sm" w="sm" type="none"/>
              <a:tailEnd len="lg" w="lg" type="oval"/>
            </a:ln>
          </p:spPr>
        </p:cxnSp>
        <p:cxnSp>
          <p:nvCxnSpPr>
            <p:cNvPr id="439" name="Google Shape;439;p43"/>
            <p:cNvCxnSpPr/>
            <p:nvPr/>
          </p:nvCxnSpPr>
          <p:spPr>
            <a:xfrm flipH="1" rot="10800000">
              <a:off x="-1905000" y="2133600"/>
              <a:ext cx="1066800" cy="228600"/>
            </a:xfrm>
            <a:prstGeom prst="straightConnector1">
              <a:avLst/>
            </a:prstGeom>
            <a:noFill/>
            <a:ln cap="flat" cmpd="sng" w="19050">
              <a:solidFill>
                <a:srgbClr val="000000"/>
              </a:solidFill>
              <a:prstDash val="solid"/>
              <a:round/>
              <a:headEnd len="sm" w="sm" type="none"/>
              <a:tailEnd len="lg" w="lg" type="oval"/>
            </a:ln>
          </p:spPr>
        </p:cxnSp>
        <p:cxnSp>
          <p:nvCxnSpPr>
            <p:cNvPr id="440" name="Google Shape;440;p43"/>
            <p:cNvCxnSpPr/>
            <p:nvPr/>
          </p:nvCxnSpPr>
          <p:spPr>
            <a:xfrm>
              <a:off x="-1905000" y="2362200"/>
              <a:ext cx="533400" cy="304800"/>
            </a:xfrm>
            <a:prstGeom prst="straightConnector1">
              <a:avLst/>
            </a:prstGeom>
            <a:noFill/>
            <a:ln cap="flat" cmpd="sng" w="19050">
              <a:solidFill>
                <a:srgbClr val="000000"/>
              </a:solidFill>
              <a:prstDash val="solid"/>
              <a:round/>
              <a:headEnd len="sm" w="sm" type="none"/>
              <a:tailEnd len="lg" w="lg" type="oval"/>
            </a:ln>
          </p:spPr>
        </p:cxnSp>
        <p:cxnSp>
          <p:nvCxnSpPr>
            <p:cNvPr id="441" name="Google Shape;441;p43"/>
            <p:cNvCxnSpPr/>
            <p:nvPr/>
          </p:nvCxnSpPr>
          <p:spPr>
            <a:xfrm>
              <a:off x="-1905000" y="2362200"/>
              <a:ext cx="914400" cy="228600"/>
            </a:xfrm>
            <a:prstGeom prst="straightConnector1">
              <a:avLst/>
            </a:prstGeom>
            <a:noFill/>
            <a:ln cap="flat" cmpd="sng" w="19050">
              <a:solidFill>
                <a:srgbClr val="000000"/>
              </a:solidFill>
              <a:prstDash val="solid"/>
              <a:round/>
              <a:headEnd len="sm" w="sm" type="none"/>
              <a:tailEnd len="lg" w="lg" type="oval"/>
            </a:ln>
          </p:spPr>
        </p:cxnSp>
        <p:cxnSp>
          <p:nvCxnSpPr>
            <p:cNvPr id="442" name="Google Shape;442;p43"/>
            <p:cNvCxnSpPr/>
            <p:nvPr/>
          </p:nvCxnSpPr>
          <p:spPr>
            <a:xfrm>
              <a:off x="-1905000" y="2362200"/>
              <a:ext cx="304800" cy="914400"/>
            </a:xfrm>
            <a:prstGeom prst="straightConnector1">
              <a:avLst/>
            </a:prstGeom>
            <a:noFill/>
            <a:ln cap="flat" cmpd="sng" w="19050">
              <a:solidFill>
                <a:srgbClr val="000000"/>
              </a:solidFill>
              <a:prstDash val="solid"/>
              <a:round/>
              <a:headEnd len="sm" w="sm" type="none"/>
              <a:tailEnd len="lg" w="lg" type="oval"/>
            </a:ln>
          </p:spPr>
        </p:cxnSp>
        <p:cxnSp>
          <p:nvCxnSpPr>
            <p:cNvPr id="443" name="Google Shape;443;p43"/>
            <p:cNvCxnSpPr/>
            <p:nvPr/>
          </p:nvCxnSpPr>
          <p:spPr>
            <a:xfrm flipH="1">
              <a:off x="-2209800" y="2362200"/>
              <a:ext cx="304800" cy="304800"/>
            </a:xfrm>
            <a:prstGeom prst="straightConnector1">
              <a:avLst/>
            </a:prstGeom>
            <a:noFill/>
            <a:ln cap="flat" cmpd="sng" w="19050">
              <a:solidFill>
                <a:srgbClr val="000000"/>
              </a:solidFill>
              <a:prstDash val="solid"/>
              <a:round/>
              <a:headEnd len="sm" w="sm" type="none"/>
              <a:tailEnd len="lg" w="lg" type="oval"/>
            </a:ln>
          </p:spPr>
        </p:cxnSp>
        <p:cxnSp>
          <p:nvCxnSpPr>
            <p:cNvPr id="444" name="Google Shape;444;p43"/>
            <p:cNvCxnSpPr/>
            <p:nvPr/>
          </p:nvCxnSpPr>
          <p:spPr>
            <a:xfrm flipH="1">
              <a:off x="-2209800" y="2362200"/>
              <a:ext cx="304800" cy="990600"/>
            </a:xfrm>
            <a:prstGeom prst="straightConnector1">
              <a:avLst/>
            </a:prstGeom>
            <a:noFill/>
            <a:ln cap="flat" cmpd="sng" w="19050">
              <a:solidFill>
                <a:srgbClr val="000000"/>
              </a:solidFill>
              <a:prstDash val="solid"/>
              <a:round/>
              <a:headEnd len="sm" w="sm" type="none"/>
              <a:tailEnd len="lg" w="lg" type="oval"/>
            </a:ln>
          </p:spPr>
        </p:cxnSp>
        <p:cxnSp>
          <p:nvCxnSpPr>
            <p:cNvPr id="445" name="Google Shape;445;p43"/>
            <p:cNvCxnSpPr/>
            <p:nvPr/>
          </p:nvCxnSpPr>
          <p:spPr>
            <a:xfrm rot="10800000">
              <a:off x="-2819400" y="1828800"/>
              <a:ext cx="914400" cy="533400"/>
            </a:xfrm>
            <a:prstGeom prst="straightConnector1">
              <a:avLst/>
            </a:prstGeom>
            <a:noFill/>
            <a:ln cap="flat" cmpd="sng" w="19050">
              <a:solidFill>
                <a:srgbClr val="000000"/>
              </a:solidFill>
              <a:prstDash val="solid"/>
              <a:round/>
              <a:headEnd len="sm" w="sm" type="none"/>
              <a:tailEnd len="lg" w="lg" type="oval"/>
            </a:ln>
          </p:spPr>
        </p:cxnSp>
        <p:cxnSp>
          <p:nvCxnSpPr>
            <p:cNvPr id="446" name="Google Shape;446;p43"/>
            <p:cNvCxnSpPr/>
            <p:nvPr/>
          </p:nvCxnSpPr>
          <p:spPr>
            <a:xfrm rot="10800000">
              <a:off x="-3124200" y="2057400"/>
              <a:ext cx="1219200" cy="304800"/>
            </a:xfrm>
            <a:prstGeom prst="straightConnector1">
              <a:avLst/>
            </a:prstGeom>
            <a:noFill/>
            <a:ln cap="flat" cmpd="sng" w="19050">
              <a:solidFill>
                <a:srgbClr val="000000"/>
              </a:solidFill>
              <a:prstDash val="solid"/>
              <a:round/>
              <a:headEnd len="sm" w="sm" type="none"/>
              <a:tailEnd len="lg" w="lg" type="oval"/>
            </a:ln>
          </p:spPr>
        </p:cxnSp>
        <p:cxnSp>
          <p:nvCxnSpPr>
            <p:cNvPr id="447" name="Google Shape;447;p43"/>
            <p:cNvCxnSpPr/>
            <p:nvPr/>
          </p:nvCxnSpPr>
          <p:spPr>
            <a:xfrm rot="10800000">
              <a:off x="-2895600" y="2362200"/>
              <a:ext cx="990600" cy="0"/>
            </a:xfrm>
            <a:prstGeom prst="straightConnector1">
              <a:avLst/>
            </a:prstGeom>
            <a:noFill/>
            <a:ln cap="flat" cmpd="sng" w="19050">
              <a:solidFill>
                <a:srgbClr val="000000"/>
              </a:solidFill>
              <a:prstDash val="solid"/>
              <a:round/>
              <a:headEnd len="sm" w="sm" type="none"/>
              <a:tailEnd len="lg" w="lg" type="oval"/>
            </a:ln>
          </p:spPr>
        </p:cxnSp>
        <p:cxnSp>
          <p:nvCxnSpPr>
            <p:cNvPr id="448" name="Google Shape;448;p43"/>
            <p:cNvCxnSpPr/>
            <p:nvPr/>
          </p:nvCxnSpPr>
          <p:spPr>
            <a:xfrm flipH="1">
              <a:off x="-3124200" y="2362200"/>
              <a:ext cx="1219200" cy="304800"/>
            </a:xfrm>
            <a:prstGeom prst="straightConnector1">
              <a:avLst/>
            </a:prstGeom>
            <a:noFill/>
            <a:ln cap="flat" cmpd="sng" w="19050">
              <a:solidFill>
                <a:srgbClr val="000000"/>
              </a:solidFill>
              <a:prstDash val="solid"/>
              <a:round/>
              <a:headEnd len="sm" w="sm" type="none"/>
              <a:tailEnd len="lg" w="lg" type="oval"/>
            </a:ln>
          </p:spPr>
        </p:cxnSp>
        <p:cxnSp>
          <p:nvCxnSpPr>
            <p:cNvPr id="449" name="Google Shape;449;p43"/>
            <p:cNvCxnSpPr/>
            <p:nvPr/>
          </p:nvCxnSpPr>
          <p:spPr>
            <a:xfrm rot="10800000">
              <a:off x="-2057400" y="1371600"/>
              <a:ext cx="152400" cy="990600"/>
            </a:xfrm>
            <a:prstGeom prst="straightConnector1">
              <a:avLst/>
            </a:prstGeom>
            <a:noFill/>
            <a:ln cap="flat" cmpd="sng" w="19050">
              <a:solidFill>
                <a:srgbClr val="000000"/>
              </a:solidFill>
              <a:prstDash val="solid"/>
              <a:round/>
              <a:headEnd len="sm" w="sm" type="none"/>
              <a:tailEnd len="lg" w="lg" type="oval"/>
            </a:ln>
          </p:spPr>
        </p:cxnSp>
        <p:cxnSp>
          <p:nvCxnSpPr>
            <p:cNvPr id="450" name="Google Shape;450;p43"/>
            <p:cNvCxnSpPr/>
            <p:nvPr/>
          </p:nvCxnSpPr>
          <p:spPr>
            <a:xfrm flipH="1">
              <a:off x="-2286000" y="2362200"/>
              <a:ext cx="381000" cy="762000"/>
            </a:xfrm>
            <a:prstGeom prst="straightConnector1">
              <a:avLst/>
            </a:prstGeom>
            <a:noFill/>
            <a:ln cap="flat" cmpd="sng" w="19050">
              <a:solidFill>
                <a:srgbClr val="000000"/>
              </a:solidFill>
              <a:prstDash val="solid"/>
              <a:round/>
              <a:headEnd len="sm" w="sm" type="none"/>
              <a:tailEnd len="lg" w="lg" type="oval"/>
            </a:ln>
          </p:spPr>
        </p:cxnSp>
        <p:cxnSp>
          <p:nvCxnSpPr>
            <p:cNvPr id="451" name="Google Shape;451;p43"/>
            <p:cNvCxnSpPr/>
            <p:nvPr/>
          </p:nvCxnSpPr>
          <p:spPr>
            <a:xfrm>
              <a:off x="-1905000" y="2362200"/>
              <a:ext cx="457200" cy="685800"/>
            </a:xfrm>
            <a:prstGeom prst="straightConnector1">
              <a:avLst/>
            </a:prstGeom>
            <a:noFill/>
            <a:ln cap="flat" cmpd="sng" w="19050">
              <a:solidFill>
                <a:srgbClr val="000000"/>
              </a:solidFill>
              <a:prstDash val="solid"/>
              <a:round/>
              <a:headEnd len="sm" w="sm" type="none"/>
              <a:tailEnd len="lg" w="lg" type="oval"/>
            </a:ln>
          </p:spPr>
        </p:cxnSp>
      </p:grpSp>
      <p:pic>
        <p:nvPicPr>
          <p:cNvPr descr="image (29).jpg" id="452" name="Google Shape;452;p43"/>
          <p:cNvPicPr preferRelativeResize="0"/>
          <p:nvPr/>
        </p:nvPicPr>
        <p:blipFill rotWithShape="1">
          <a:blip r:embed="rId4">
            <a:alphaModFix/>
          </a:blip>
          <a:srcRect b="23365" l="0" r="0" t="0"/>
          <a:stretch/>
        </p:blipFill>
        <p:spPr>
          <a:xfrm>
            <a:off x="6170975" y="1047050"/>
            <a:ext cx="2232150" cy="2010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44"/>
          <p:cNvSpPr txBox="1"/>
          <p:nvPr/>
        </p:nvSpPr>
        <p:spPr>
          <a:xfrm>
            <a:off x="369054" y="154969"/>
            <a:ext cx="44811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 </a:t>
            </a:r>
            <a:r>
              <a:rPr b="1" i="0" lang="en-GB" sz="1500" u="none" cap="none" strike="noStrike">
                <a:solidFill>
                  <a:schemeClr val="dk1"/>
                </a:solidFill>
                <a:latin typeface="Roboto"/>
                <a:ea typeface="Roboto"/>
                <a:cs typeface="Roboto"/>
                <a:sym typeface="Roboto"/>
              </a:rPr>
              <a:t>DIVISIVE</a:t>
            </a:r>
            <a:endParaRPr b="0" i="0" sz="1500" u="none" cap="none" strike="noStrike">
              <a:solidFill>
                <a:srgbClr val="000000"/>
              </a:solidFill>
              <a:latin typeface="Arial"/>
              <a:ea typeface="Arial"/>
              <a:cs typeface="Arial"/>
              <a:sym typeface="Arial"/>
            </a:endParaRPr>
          </a:p>
        </p:txBody>
      </p:sp>
      <p:sp>
        <p:nvSpPr>
          <p:cNvPr id="459" name="Google Shape;459;p44"/>
          <p:cNvSpPr txBox="1"/>
          <p:nvPr/>
        </p:nvSpPr>
        <p:spPr>
          <a:xfrm>
            <a:off x="4788876" y="154969"/>
            <a:ext cx="41676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chemeClr val="dk1"/>
                </a:solidFill>
                <a:latin typeface="Roboto"/>
                <a:ea typeface="Roboto"/>
                <a:cs typeface="Roboto"/>
                <a:sym typeface="Roboto"/>
              </a:rPr>
              <a:t>DISTRIBUTIVE</a:t>
            </a:r>
            <a:endParaRPr b="0" i="0" sz="1500" u="none" cap="none" strike="noStrike">
              <a:solidFill>
                <a:srgbClr val="000000"/>
              </a:solidFill>
              <a:latin typeface="Arial"/>
              <a:ea typeface="Arial"/>
              <a:cs typeface="Arial"/>
              <a:sym typeface="Arial"/>
            </a:endParaRPr>
          </a:p>
        </p:txBody>
      </p:sp>
      <p:sp>
        <p:nvSpPr>
          <p:cNvPr id="460" name="Google Shape;460;p44"/>
          <p:cNvSpPr/>
          <p:nvPr/>
        </p:nvSpPr>
        <p:spPr>
          <a:xfrm>
            <a:off x="4249133" y="240384"/>
            <a:ext cx="777600" cy="91800"/>
          </a:xfrm>
          <a:prstGeom prst="rightArrow">
            <a:avLst>
              <a:gd fmla="val 50000" name="adj1"/>
              <a:gd fmla="val 50000" name="adj2"/>
            </a:avLst>
          </a:prstGeom>
          <a:solidFill>
            <a:schemeClr val="dk1"/>
          </a:solid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461" name="Google Shape;461;p44"/>
          <p:cNvSpPr txBox="1"/>
          <p:nvPr/>
        </p:nvSpPr>
        <p:spPr>
          <a:xfrm>
            <a:off x="4788876" y="4772842"/>
            <a:ext cx="41676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Public transit - Curitiba</a:t>
            </a:r>
            <a:endParaRPr b="0" i="0" sz="1050" u="none" cap="none" strike="noStrike">
              <a:solidFill>
                <a:srgbClr val="000000"/>
              </a:solidFill>
              <a:latin typeface="Arial"/>
              <a:ea typeface="Arial"/>
              <a:cs typeface="Arial"/>
              <a:sym typeface="Arial"/>
            </a:endParaRPr>
          </a:p>
        </p:txBody>
      </p:sp>
      <p:sp>
        <p:nvSpPr>
          <p:cNvPr id="462" name="Google Shape;462;p44"/>
          <p:cNvSpPr txBox="1"/>
          <p:nvPr/>
        </p:nvSpPr>
        <p:spPr>
          <a:xfrm>
            <a:off x="4787071" y="2393201"/>
            <a:ext cx="41859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Affordable social housing - Vienna</a:t>
            </a:r>
            <a:endParaRPr b="0" i="0" sz="1050" u="none" cap="none" strike="noStrike">
              <a:solidFill>
                <a:srgbClr val="000000"/>
              </a:solidFill>
              <a:latin typeface="Arial"/>
              <a:ea typeface="Arial"/>
              <a:cs typeface="Arial"/>
              <a:sym typeface="Arial"/>
            </a:endParaRPr>
          </a:p>
        </p:txBody>
      </p:sp>
      <p:sp>
        <p:nvSpPr>
          <p:cNvPr id="463" name="Google Shape;463;p44"/>
          <p:cNvSpPr txBox="1"/>
          <p:nvPr/>
        </p:nvSpPr>
        <p:spPr>
          <a:xfrm>
            <a:off x="328380" y="2393201"/>
            <a:ext cx="41856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Housing and rent crisis - London</a:t>
            </a:r>
            <a:endParaRPr b="0" i="0" sz="1050" u="none" cap="none" strike="noStrike">
              <a:solidFill>
                <a:srgbClr val="000000"/>
              </a:solidFill>
              <a:latin typeface="Arial"/>
              <a:ea typeface="Arial"/>
              <a:cs typeface="Arial"/>
              <a:sym typeface="Arial"/>
            </a:endParaRPr>
          </a:p>
        </p:txBody>
      </p:sp>
      <p:sp>
        <p:nvSpPr>
          <p:cNvPr id="464" name="Google Shape;464;p44"/>
          <p:cNvSpPr txBox="1"/>
          <p:nvPr/>
        </p:nvSpPr>
        <p:spPr>
          <a:xfrm>
            <a:off x="328379" y="4772842"/>
            <a:ext cx="42066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Private car traffic - Beijing</a:t>
            </a:r>
            <a:endParaRPr b="0" i="0" sz="1050" u="none" cap="none" strike="noStrike">
              <a:solidFill>
                <a:srgbClr val="000000"/>
              </a:solidFill>
              <a:latin typeface="Arial"/>
              <a:ea typeface="Arial"/>
              <a:cs typeface="Arial"/>
              <a:sym typeface="Arial"/>
            </a:endParaRPr>
          </a:p>
        </p:txBody>
      </p:sp>
      <p:pic>
        <p:nvPicPr>
          <p:cNvPr id="465" name="Google Shape;465;p44"/>
          <p:cNvPicPr preferRelativeResize="0"/>
          <p:nvPr/>
        </p:nvPicPr>
        <p:blipFill rotWithShape="1">
          <a:blip r:embed="rId3">
            <a:alphaModFix/>
          </a:blip>
          <a:srcRect b="25779" l="40" r="-40" t="7016"/>
          <a:stretch/>
        </p:blipFill>
        <p:spPr>
          <a:xfrm>
            <a:off x="4788657" y="535574"/>
            <a:ext cx="4173379" cy="1862439"/>
          </a:xfrm>
          <a:prstGeom prst="rect">
            <a:avLst/>
          </a:prstGeom>
          <a:noFill/>
          <a:ln>
            <a:noFill/>
          </a:ln>
        </p:spPr>
      </p:pic>
      <p:pic>
        <p:nvPicPr>
          <p:cNvPr descr="image (29).jpg" id="466" name="Google Shape;466;p44"/>
          <p:cNvPicPr preferRelativeResize="0"/>
          <p:nvPr/>
        </p:nvPicPr>
        <p:blipFill rotWithShape="1">
          <a:blip r:embed="rId4">
            <a:alphaModFix/>
          </a:blip>
          <a:srcRect b="23365" l="0" r="0" t="0"/>
          <a:stretch/>
        </p:blipFill>
        <p:spPr>
          <a:xfrm>
            <a:off x="8155822" y="53242"/>
            <a:ext cx="959429" cy="743452"/>
          </a:xfrm>
          <a:prstGeom prst="rect">
            <a:avLst/>
          </a:prstGeom>
          <a:noFill/>
          <a:ln>
            <a:noFill/>
          </a:ln>
        </p:spPr>
      </p:pic>
      <p:pic>
        <p:nvPicPr>
          <p:cNvPr descr="A group of signs in front of a building&#10;&#10;Description automatically generated" id="467" name="Google Shape;467;p44"/>
          <p:cNvPicPr preferRelativeResize="0"/>
          <p:nvPr/>
        </p:nvPicPr>
        <p:blipFill rotWithShape="1">
          <a:blip r:embed="rId5">
            <a:alphaModFix/>
          </a:blip>
          <a:srcRect b="19210" l="-218" r="972" t="13431"/>
          <a:stretch/>
        </p:blipFill>
        <p:spPr>
          <a:xfrm>
            <a:off x="313020" y="534964"/>
            <a:ext cx="4201065" cy="1864467"/>
          </a:xfrm>
          <a:prstGeom prst="rect">
            <a:avLst/>
          </a:prstGeom>
          <a:noFill/>
          <a:ln>
            <a:noFill/>
          </a:ln>
        </p:spPr>
      </p:pic>
      <p:pic>
        <p:nvPicPr>
          <p:cNvPr descr="image (28).jpg" id="468" name="Google Shape;468;p44"/>
          <p:cNvPicPr preferRelativeResize="0"/>
          <p:nvPr/>
        </p:nvPicPr>
        <p:blipFill rotWithShape="1">
          <a:blip r:embed="rId6">
            <a:alphaModFix/>
          </a:blip>
          <a:srcRect b="21479" l="0" r="0" t="7209"/>
          <a:stretch/>
        </p:blipFill>
        <p:spPr>
          <a:xfrm>
            <a:off x="43466" y="62730"/>
            <a:ext cx="1038622" cy="743452"/>
          </a:xfrm>
          <a:prstGeom prst="rect">
            <a:avLst/>
          </a:prstGeom>
          <a:solidFill>
            <a:schemeClr val="lt1"/>
          </a:solidFill>
          <a:ln>
            <a:noFill/>
          </a:ln>
        </p:spPr>
      </p:pic>
      <p:pic>
        <p:nvPicPr>
          <p:cNvPr descr="A traffic jam on a highway&#10;&#10;Description automatically generated with low confidence" id="469" name="Google Shape;469;p44"/>
          <p:cNvPicPr preferRelativeResize="0"/>
          <p:nvPr/>
        </p:nvPicPr>
        <p:blipFill rotWithShape="1">
          <a:blip r:embed="rId7">
            <a:alphaModFix/>
          </a:blip>
          <a:srcRect b="6957" l="-60" r="59" t="21832"/>
          <a:stretch/>
        </p:blipFill>
        <p:spPr>
          <a:xfrm>
            <a:off x="328380" y="2809062"/>
            <a:ext cx="4206682" cy="1962362"/>
          </a:xfrm>
          <a:prstGeom prst="rect">
            <a:avLst/>
          </a:prstGeom>
          <a:noFill/>
          <a:ln>
            <a:noFill/>
          </a:ln>
        </p:spPr>
      </p:pic>
      <p:pic>
        <p:nvPicPr>
          <p:cNvPr descr="Screenshot 2019-10-08 at 22.44.31.png" id="470" name="Google Shape;470;p44"/>
          <p:cNvPicPr preferRelativeResize="0"/>
          <p:nvPr/>
        </p:nvPicPr>
        <p:blipFill rotWithShape="1">
          <a:blip r:embed="rId8">
            <a:alphaModFix/>
          </a:blip>
          <a:srcRect b="15321" l="0" r="0" t="21263"/>
          <a:stretch/>
        </p:blipFill>
        <p:spPr>
          <a:xfrm>
            <a:off x="4787071" y="2847441"/>
            <a:ext cx="4147592" cy="1930235"/>
          </a:xfrm>
          <a:prstGeom prst="rect">
            <a:avLst/>
          </a:prstGeom>
          <a:noFill/>
          <a:ln>
            <a:noFill/>
          </a:ln>
        </p:spPr>
      </p:pic>
      <p:sp>
        <p:nvSpPr>
          <p:cNvPr id="471" name="Google Shape;471;p44"/>
          <p:cNvSpPr txBox="1"/>
          <p:nvPr/>
        </p:nvSpPr>
        <p:spPr>
          <a:xfrm>
            <a:off x="4059879" y="2375641"/>
            <a:ext cx="1156200" cy="300000"/>
          </a:xfrm>
          <a:prstGeom prst="rect">
            <a:avLst/>
          </a:prstGeom>
          <a:solidFill>
            <a:srgbClr val="F2F2F2"/>
          </a:solid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Roboto"/>
                <a:ea typeface="Roboto"/>
                <a:cs typeface="Roboto"/>
                <a:sym typeface="Roboto"/>
              </a:rPr>
              <a:t>HOUSING</a:t>
            </a:r>
            <a:endParaRPr b="0" i="0" sz="1050" u="none" cap="none" strike="noStrike">
              <a:solidFill>
                <a:srgbClr val="000000"/>
              </a:solidFill>
              <a:latin typeface="Arial"/>
              <a:ea typeface="Arial"/>
              <a:cs typeface="Arial"/>
              <a:sym typeface="Arial"/>
            </a:endParaRPr>
          </a:p>
        </p:txBody>
      </p:sp>
      <p:sp>
        <p:nvSpPr>
          <p:cNvPr id="472" name="Google Shape;472;p44"/>
          <p:cNvSpPr txBox="1"/>
          <p:nvPr/>
        </p:nvSpPr>
        <p:spPr>
          <a:xfrm>
            <a:off x="3986440" y="4746872"/>
            <a:ext cx="1357800" cy="300000"/>
          </a:xfrm>
          <a:prstGeom prst="rect">
            <a:avLst/>
          </a:prstGeom>
          <a:solidFill>
            <a:srgbClr val="F2F2F2"/>
          </a:solid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Roboto"/>
                <a:ea typeface="Roboto"/>
                <a:cs typeface="Roboto"/>
                <a:sym typeface="Roboto"/>
              </a:rPr>
              <a:t>TRANSPORT</a:t>
            </a:r>
            <a:endParaRPr b="0" i="0" sz="105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45"/>
          <p:cNvSpPr txBox="1"/>
          <p:nvPr/>
        </p:nvSpPr>
        <p:spPr>
          <a:xfrm>
            <a:off x="369054" y="154969"/>
            <a:ext cx="44811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 </a:t>
            </a:r>
            <a:r>
              <a:rPr b="1" i="0" lang="en-GB" sz="1500" u="none" cap="none" strike="noStrike">
                <a:solidFill>
                  <a:schemeClr val="dk1"/>
                </a:solidFill>
                <a:latin typeface="Roboto"/>
                <a:ea typeface="Roboto"/>
                <a:cs typeface="Roboto"/>
                <a:sym typeface="Roboto"/>
              </a:rPr>
              <a:t>DIVISIVE</a:t>
            </a:r>
            <a:endParaRPr b="0" i="0" sz="1500" u="none" cap="none" strike="noStrike">
              <a:solidFill>
                <a:srgbClr val="000000"/>
              </a:solidFill>
              <a:latin typeface="Arial"/>
              <a:ea typeface="Arial"/>
              <a:cs typeface="Arial"/>
              <a:sym typeface="Arial"/>
            </a:endParaRPr>
          </a:p>
        </p:txBody>
      </p:sp>
      <p:sp>
        <p:nvSpPr>
          <p:cNvPr id="479" name="Google Shape;479;p45"/>
          <p:cNvSpPr txBox="1"/>
          <p:nvPr/>
        </p:nvSpPr>
        <p:spPr>
          <a:xfrm>
            <a:off x="4788876" y="154969"/>
            <a:ext cx="41676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chemeClr val="dk1"/>
                </a:solidFill>
                <a:latin typeface="Roboto"/>
                <a:ea typeface="Roboto"/>
                <a:cs typeface="Roboto"/>
                <a:sym typeface="Roboto"/>
              </a:rPr>
              <a:t>DISTRIBUTIVE</a:t>
            </a:r>
            <a:endParaRPr b="0" i="0" sz="1500" u="none" cap="none" strike="noStrike">
              <a:solidFill>
                <a:srgbClr val="000000"/>
              </a:solidFill>
              <a:latin typeface="Arial"/>
              <a:ea typeface="Arial"/>
              <a:cs typeface="Arial"/>
              <a:sym typeface="Arial"/>
            </a:endParaRPr>
          </a:p>
        </p:txBody>
      </p:sp>
      <p:sp>
        <p:nvSpPr>
          <p:cNvPr id="480" name="Google Shape;480;p45"/>
          <p:cNvSpPr/>
          <p:nvPr/>
        </p:nvSpPr>
        <p:spPr>
          <a:xfrm>
            <a:off x="4249133" y="240384"/>
            <a:ext cx="777600" cy="91800"/>
          </a:xfrm>
          <a:prstGeom prst="rightArrow">
            <a:avLst>
              <a:gd fmla="val 50000" name="adj1"/>
              <a:gd fmla="val 50000" name="adj2"/>
            </a:avLst>
          </a:prstGeom>
          <a:solidFill>
            <a:schemeClr val="dk1"/>
          </a:solid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481" name="Google Shape;481;p45"/>
          <p:cNvSpPr txBox="1"/>
          <p:nvPr/>
        </p:nvSpPr>
        <p:spPr>
          <a:xfrm>
            <a:off x="4788876" y="4772842"/>
            <a:ext cx="41676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Purpose-led business - Mumbai</a:t>
            </a:r>
            <a:endParaRPr b="0" i="0" sz="1050" u="none" cap="none" strike="noStrike">
              <a:solidFill>
                <a:srgbClr val="000000"/>
              </a:solidFill>
              <a:latin typeface="Arial"/>
              <a:ea typeface="Arial"/>
              <a:cs typeface="Arial"/>
              <a:sym typeface="Arial"/>
            </a:endParaRPr>
          </a:p>
        </p:txBody>
      </p:sp>
      <p:sp>
        <p:nvSpPr>
          <p:cNvPr id="482" name="Google Shape;482;p45"/>
          <p:cNvSpPr txBox="1"/>
          <p:nvPr/>
        </p:nvSpPr>
        <p:spPr>
          <a:xfrm>
            <a:off x="4787071" y="2393201"/>
            <a:ext cx="41859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Community micro-grids - Kenya</a:t>
            </a:r>
            <a:endParaRPr b="0" i="0" sz="1050" u="none" cap="none" strike="noStrike">
              <a:solidFill>
                <a:srgbClr val="000000"/>
              </a:solidFill>
              <a:latin typeface="Arial"/>
              <a:ea typeface="Arial"/>
              <a:cs typeface="Arial"/>
              <a:sym typeface="Arial"/>
            </a:endParaRPr>
          </a:p>
        </p:txBody>
      </p:sp>
      <p:sp>
        <p:nvSpPr>
          <p:cNvPr id="483" name="Google Shape;483;p45"/>
          <p:cNvSpPr txBox="1"/>
          <p:nvPr/>
        </p:nvSpPr>
        <p:spPr>
          <a:xfrm>
            <a:off x="328380" y="2393201"/>
            <a:ext cx="41856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Corporate oil drilling – North Sea</a:t>
            </a:r>
            <a:endParaRPr b="0" i="0" sz="1050" u="none" cap="none" strike="noStrike">
              <a:solidFill>
                <a:srgbClr val="000000"/>
              </a:solidFill>
              <a:latin typeface="Arial"/>
              <a:ea typeface="Arial"/>
              <a:cs typeface="Arial"/>
              <a:sym typeface="Arial"/>
            </a:endParaRPr>
          </a:p>
        </p:txBody>
      </p:sp>
      <p:sp>
        <p:nvSpPr>
          <p:cNvPr id="484" name="Google Shape;484;p45"/>
          <p:cNvSpPr txBox="1"/>
          <p:nvPr/>
        </p:nvSpPr>
        <p:spPr>
          <a:xfrm>
            <a:off x="328379" y="4772842"/>
            <a:ext cx="4206600" cy="270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chemeClr val="dk1"/>
                </a:solidFill>
                <a:latin typeface="Roboto"/>
                <a:ea typeface="Roboto"/>
                <a:cs typeface="Roboto"/>
                <a:sym typeface="Roboto"/>
              </a:rPr>
              <a:t>Profit-driven business</a:t>
            </a:r>
            <a:endParaRPr b="0" i="0" sz="1050" u="none" cap="none" strike="noStrike">
              <a:solidFill>
                <a:srgbClr val="000000"/>
              </a:solidFill>
              <a:latin typeface="Arial"/>
              <a:ea typeface="Arial"/>
              <a:cs typeface="Arial"/>
              <a:sym typeface="Arial"/>
            </a:endParaRPr>
          </a:p>
        </p:txBody>
      </p:sp>
      <p:pic>
        <p:nvPicPr>
          <p:cNvPr id="485" name="Google Shape;485;p45"/>
          <p:cNvPicPr preferRelativeResize="0"/>
          <p:nvPr/>
        </p:nvPicPr>
        <p:blipFill rotWithShape="1">
          <a:blip r:embed="rId3">
            <a:alphaModFix/>
          </a:blip>
          <a:srcRect b="14349" l="0" r="0" t="10754"/>
          <a:stretch/>
        </p:blipFill>
        <p:spPr>
          <a:xfrm>
            <a:off x="4798899" y="2813878"/>
            <a:ext cx="4151898" cy="1961076"/>
          </a:xfrm>
          <a:prstGeom prst="rect">
            <a:avLst/>
          </a:prstGeom>
          <a:noFill/>
          <a:ln>
            <a:noFill/>
          </a:ln>
        </p:spPr>
      </p:pic>
      <p:pic>
        <p:nvPicPr>
          <p:cNvPr descr="New Rules Will Protect Teenage Girls Working in Clothing Factories in Parts  of India | Teen Vogue" id="486" name="Google Shape;486;p45"/>
          <p:cNvPicPr preferRelativeResize="0"/>
          <p:nvPr/>
        </p:nvPicPr>
        <p:blipFill rotWithShape="1">
          <a:blip r:embed="rId4">
            <a:alphaModFix/>
          </a:blip>
          <a:srcRect b="4579" l="267" r="653" t="12898"/>
          <a:stretch/>
        </p:blipFill>
        <p:spPr>
          <a:xfrm>
            <a:off x="312949" y="2804610"/>
            <a:ext cx="4222113" cy="1961075"/>
          </a:xfrm>
          <a:prstGeom prst="rect">
            <a:avLst/>
          </a:prstGeom>
          <a:noFill/>
          <a:ln>
            <a:noFill/>
          </a:ln>
        </p:spPr>
      </p:pic>
      <p:pic>
        <p:nvPicPr>
          <p:cNvPr descr="A picture containing road, sport, outdoor, person&#10;&#10;Description automatically generated" id="487" name="Google Shape;487;p45"/>
          <p:cNvPicPr preferRelativeResize="0"/>
          <p:nvPr/>
        </p:nvPicPr>
        <p:blipFill rotWithShape="1">
          <a:blip r:embed="rId5">
            <a:alphaModFix/>
          </a:blip>
          <a:srcRect b="0" l="1466" r="127" t="4452"/>
          <a:stretch/>
        </p:blipFill>
        <p:spPr>
          <a:xfrm>
            <a:off x="4782904" y="567722"/>
            <a:ext cx="4167895" cy="1824926"/>
          </a:xfrm>
          <a:prstGeom prst="rect">
            <a:avLst/>
          </a:prstGeom>
          <a:noFill/>
          <a:ln>
            <a:noFill/>
          </a:ln>
        </p:spPr>
      </p:pic>
      <p:pic>
        <p:nvPicPr>
          <p:cNvPr descr="A picture containing outdoor, ship, transport, watercraft&#10;&#10;Description automatically generated" id="488" name="Google Shape;488;p45"/>
          <p:cNvPicPr preferRelativeResize="0"/>
          <p:nvPr/>
        </p:nvPicPr>
        <p:blipFill rotWithShape="1">
          <a:blip r:embed="rId6">
            <a:alphaModFix/>
          </a:blip>
          <a:srcRect b="7657" l="-1000" r="999" t="14046"/>
          <a:stretch/>
        </p:blipFill>
        <p:spPr>
          <a:xfrm>
            <a:off x="286221" y="568275"/>
            <a:ext cx="4222114" cy="1824927"/>
          </a:xfrm>
          <a:prstGeom prst="rect">
            <a:avLst/>
          </a:prstGeom>
          <a:noFill/>
          <a:ln>
            <a:noFill/>
          </a:ln>
        </p:spPr>
      </p:pic>
      <p:pic>
        <p:nvPicPr>
          <p:cNvPr descr="image (28).jpg" id="489" name="Google Shape;489;p45"/>
          <p:cNvPicPr preferRelativeResize="0"/>
          <p:nvPr/>
        </p:nvPicPr>
        <p:blipFill rotWithShape="1">
          <a:blip r:embed="rId7">
            <a:alphaModFix/>
          </a:blip>
          <a:srcRect b="21479" l="0" r="0" t="7209"/>
          <a:stretch/>
        </p:blipFill>
        <p:spPr>
          <a:xfrm>
            <a:off x="43466" y="62730"/>
            <a:ext cx="1038622" cy="743452"/>
          </a:xfrm>
          <a:prstGeom prst="rect">
            <a:avLst/>
          </a:prstGeom>
          <a:solidFill>
            <a:schemeClr val="lt1"/>
          </a:solidFill>
          <a:ln>
            <a:noFill/>
          </a:ln>
        </p:spPr>
      </p:pic>
      <p:pic>
        <p:nvPicPr>
          <p:cNvPr descr="image (29).jpg" id="490" name="Google Shape;490;p45"/>
          <p:cNvPicPr preferRelativeResize="0"/>
          <p:nvPr/>
        </p:nvPicPr>
        <p:blipFill rotWithShape="1">
          <a:blip r:embed="rId8">
            <a:alphaModFix/>
          </a:blip>
          <a:srcRect b="23365" l="0" r="0" t="0"/>
          <a:stretch/>
        </p:blipFill>
        <p:spPr>
          <a:xfrm>
            <a:off x="8155822" y="53242"/>
            <a:ext cx="959429" cy="743452"/>
          </a:xfrm>
          <a:prstGeom prst="rect">
            <a:avLst/>
          </a:prstGeom>
          <a:noFill/>
          <a:ln>
            <a:noFill/>
          </a:ln>
        </p:spPr>
      </p:pic>
      <p:sp>
        <p:nvSpPr>
          <p:cNvPr id="491" name="Google Shape;491;p45"/>
          <p:cNvSpPr txBox="1"/>
          <p:nvPr/>
        </p:nvSpPr>
        <p:spPr>
          <a:xfrm>
            <a:off x="4059879" y="2375641"/>
            <a:ext cx="1156200" cy="300000"/>
          </a:xfrm>
          <a:prstGeom prst="rect">
            <a:avLst/>
          </a:prstGeom>
          <a:solidFill>
            <a:srgbClr val="F2F2F2"/>
          </a:solid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Roboto"/>
                <a:ea typeface="Roboto"/>
                <a:cs typeface="Roboto"/>
                <a:sym typeface="Roboto"/>
              </a:rPr>
              <a:t>ENERGY</a:t>
            </a:r>
            <a:endParaRPr b="0" i="0" sz="1050" u="none" cap="none" strike="noStrike">
              <a:solidFill>
                <a:srgbClr val="000000"/>
              </a:solidFill>
              <a:latin typeface="Arial"/>
              <a:ea typeface="Arial"/>
              <a:cs typeface="Arial"/>
              <a:sym typeface="Arial"/>
            </a:endParaRPr>
          </a:p>
        </p:txBody>
      </p:sp>
      <p:sp>
        <p:nvSpPr>
          <p:cNvPr id="492" name="Google Shape;492;p45"/>
          <p:cNvSpPr txBox="1"/>
          <p:nvPr/>
        </p:nvSpPr>
        <p:spPr>
          <a:xfrm>
            <a:off x="4083860" y="4758872"/>
            <a:ext cx="1156200" cy="300000"/>
          </a:xfrm>
          <a:prstGeom prst="rect">
            <a:avLst/>
          </a:prstGeom>
          <a:solidFill>
            <a:srgbClr val="F2F2F2"/>
          </a:solid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Roboto"/>
                <a:ea typeface="Roboto"/>
                <a:cs typeface="Roboto"/>
                <a:sym typeface="Roboto"/>
              </a:rPr>
              <a:t>BUSINESS</a:t>
            </a:r>
            <a:endParaRPr b="0" i="0" sz="105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descr="Screen Shot 2017-04-05 at 12.09.35.jpg" id="498" name="Google Shape;498;p46"/>
          <p:cNvPicPr preferRelativeResize="0"/>
          <p:nvPr/>
        </p:nvPicPr>
        <p:blipFill rotWithShape="1">
          <a:blip r:embed="rId3">
            <a:alphaModFix/>
          </a:blip>
          <a:srcRect b="0" l="5651" r="0" t="0"/>
          <a:stretch/>
        </p:blipFill>
        <p:spPr>
          <a:xfrm>
            <a:off x="2698091" y="1177407"/>
            <a:ext cx="3899172" cy="3408311"/>
          </a:xfrm>
          <a:prstGeom prst="rect">
            <a:avLst/>
          </a:prstGeom>
          <a:noFill/>
          <a:ln>
            <a:noFill/>
          </a:ln>
        </p:spPr>
      </p:pic>
      <p:pic>
        <p:nvPicPr>
          <p:cNvPr descr="image (29).jpg" id="499" name="Google Shape;499;p46"/>
          <p:cNvPicPr preferRelativeResize="0"/>
          <p:nvPr/>
        </p:nvPicPr>
        <p:blipFill rotWithShape="1">
          <a:blip r:embed="rId4">
            <a:alphaModFix/>
          </a:blip>
          <a:srcRect b="23365" l="0" r="0" t="0"/>
          <a:stretch/>
        </p:blipFill>
        <p:spPr>
          <a:xfrm>
            <a:off x="6870345" y="1768326"/>
            <a:ext cx="1903020" cy="1657860"/>
          </a:xfrm>
          <a:prstGeom prst="rect">
            <a:avLst/>
          </a:prstGeom>
          <a:noFill/>
          <a:ln>
            <a:noFill/>
          </a:ln>
        </p:spPr>
      </p:pic>
      <p:pic>
        <p:nvPicPr>
          <p:cNvPr descr="image (27).jpg" id="500" name="Google Shape;500;p46"/>
          <p:cNvPicPr preferRelativeResize="0"/>
          <p:nvPr/>
        </p:nvPicPr>
        <p:blipFill rotWithShape="1">
          <a:blip r:embed="rId5">
            <a:alphaModFix/>
          </a:blip>
          <a:srcRect b="0" l="0" r="0" t="0"/>
          <a:stretch/>
        </p:blipFill>
        <p:spPr>
          <a:xfrm>
            <a:off x="83503" y="2016123"/>
            <a:ext cx="2470219" cy="1410062"/>
          </a:xfrm>
          <a:prstGeom prst="rect">
            <a:avLst/>
          </a:prstGeom>
          <a:noFill/>
          <a:ln>
            <a:noFill/>
          </a:ln>
        </p:spPr>
      </p:pic>
      <p:sp>
        <p:nvSpPr>
          <p:cNvPr id="501" name="Google Shape;501;p46"/>
          <p:cNvSpPr txBox="1"/>
          <p:nvPr/>
        </p:nvSpPr>
        <p:spPr>
          <a:xfrm>
            <a:off x="1283071" y="181279"/>
            <a:ext cx="6577800" cy="555000"/>
          </a:xfrm>
          <a:prstGeom prst="rect">
            <a:avLst/>
          </a:prstGeom>
          <a:noFill/>
          <a:ln>
            <a:noFill/>
          </a:ln>
        </p:spPr>
        <p:txBody>
          <a:bodyPr anchorCtr="0" anchor="t" bIns="45675" lIns="91400" spcFirstLastPara="1" rIns="91400" wrap="square" tIns="45675">
            <a:noAutofit/>
          </a:bodyPr>
          <a:lstStyle/>
          <a:p>
            <a:pPr indent="0" lvl="0" marL="0" marR="0" rtl="0" algn="ctr">
              <a:lnSpc>
                <a:spcPct val="100000"/>
              </a:lnSpc>
              <a:spcBef>
                <a:spcPts val="0"/>
              </a:spcBef>
              <a:spcAft>
                <a:spcPts val="0"/>
              </a:spcAft>
              <a:buClr>
                <a:srgbClr val="000000"/>
              </a:buClr>
              <a:buSzPts val="2700"/>
              <a:buFont typeface="Arial"/>
              <a:buNone/>
            </a:pPr>
            <a:r>
              <a:rPr b="1" i="0" lang="en-GB" sz="2700" u="none" cap="none" strike="noStrike">
                <a:solidFill>
                  <a:srgbClr val="000000"/>
                </a:solidFill>
                <a:latin typeface="Calibri"/>
                <a:ea typeface="Calibri"/>
                <a:cs typeface="Calibri"/>
                <a:sym typeface="Calibri"/>
              </a:rPr>
              <a:t>How can humanity get into the Doughnut? </a:t>
            </a:r>
            <a:endParaRPr b="0" i="0" sz="2700" u="none" cap="none" strike="noStrike">
              <a:solidFill>
                <a:srgbClr val="000000"/>
              </a:solidFill>
              <a:latin typeface="Arial"/>
              <a:ea typeface="Arial"/>
              <a:cs typeface="Arial"/>
              <a:sym typeface="Arial"/>
            </a:endParaRPr>
          </a:p>
        </p:txBody>
      </p:sp>
      <p:pic>
        <p:nvPicPr>
          <p:cNvPr descr="A picture containing icon&#10;&#10;Description automatically generated" id="502" name="Google Shape;502;p46"/>
          <p:cNvPicPr preferRelativeResize="0"/>
          <p:nvPr/>
        </p:nvPicPr>
        <p:blipFill rotWithShape="1">
          <a:blip r:embed="rId6">
            <a:alphaModFix/>
          </a:blip>
          <a:srcRect b="0" l="0" r="0" t="0"/>
          <a:stretch/>
        </p:blipFill>
        <p:spPr>
          <a:xfrm>
            <a:off x="143506" y="4569972"/>
            <a:ext cx="918106" cy="497805"/>
          </a:xfrm>
          <a:prstGeom prst="rect">
            <a:avLst/>
          </a:prstGeom>
          <a:noFill/>
          <a:ln>
            <a:noFill/>
          </a:ln>
        </p:spPr>
      </p:pic>
      <p:sp>
        <p:nvSpPr>
          <p:cNvPr id="503" name="Google Shape;503;p46"/>
          <p:cNvSpPr txBox="1"/>
          <p:nvPr/>
        </p:nvSpPr>
        <p:spPr>
          <a:xfrm>
            <a:off x="167007" y="3561226"/>
            <a:ext cx="23031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Arial"/>
                <a:ea typeface="Arial"/>
                <a:cs typeface="Arial"/>
                <a:sym typeface="Arial"/>
              </a:rPr>
              <a:t>Be regenerative</a:t>
            </a:r>
            <a:endParaRPr b="1" i="0" sz="135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Arial"/>
                <a:ea typeface="Arial"/>
                <a:cs typeface="Arial"/>
                <a:sym typeface="Arial"/>
              </a:rPr>
              <a:t>by design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Arial"/>
              <a:ea typeface="Arial"/>
              <a:cs typeface="Arial"/>
              <a:sym typeface="Arial"/>
            </a:endParaRPr>
          </a:p>
        </p:txBody>
      </p:sp>
      <p:sp>
        <p:nvSpPr>
          <p:cNvPr id="504" name="Google Shape;504;p46"/>
          <p:cNvSpPr txBox="1"/>
          <p:nvPr/>
        </p:nvSpPr>
        <p:spPr>
          <a:xfrm>
            <a:off x="6673781" y="3566202"/>
            <a:ext cx="23031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Arial"/>
                <a:ea typeface="Arial"/>
                <a:cs typeface="Arial"/>
                <a:sym typeface="Arial"/>
              </a:rPr>
              <a:t>Be distributive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Arial"/>
                <a:ea typeface="Arial"/>
                <a:cs typeface="Arial"/>
                <a:sym typeface="Arial"/>
              </a:rPr>
              <a:t>by design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47"/>
          <p:cNvSpPr txBox="1"/>
          <p:nvPr/>
        </p:nvSpPr>
        <p:spPr>
          <a:xfrm>
            <a:off x="381000" y="228600"/>
            <a:ext cx="8382000" cy="457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1" i="0" lang="en-GB" sz="2400" u="none" cap="none" strike="noStrike">
                <a:solidFill>
                  <a:srgbClr val="000000"/>
                </a:solidFill>
                <a:latin typeface="Roboto"/>
                <a:ea typeface="Roboto"/>
                <a:cs typeface="Roboto"/>
                <a:sym typeface="Roboto"/>
              </a:rPr>
              <a:t>Rethinking economic growth</a:t>
            </a:r>
            <a:endParaRPr b="1" i="0" sz="2400" u="none" cap="none" strike="noStrike">
              <a:solidFill>
                <a:schemeClr val="dk1"/>
              </a:solidFill>
              <a:latin typeface="Roboto"/>
              <a:ea typeface="Roboto"/>
              <a:cs typeface="Roboto"/>
              <a:sym typeface="Roboto"/>
            </a:endParaRPr>
          </a:p>
        </p:txBody>
      </p:sp>
      <p:sp>
        <p:nvSpPr>
          <p:cNvPr id="510" name="Google Shape;510;p47"/>
          <p:cNvSpPr txBox="1"/>
          <p:nvPr/>
        </p:nvSpPr>
        <p:spPr>
          <a:xfrm>
            <a:off x="882498" y="873356"/>
            <a:ext cx="26133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Roboto"/>
                <a:ea typeface="Roboto"/>
                <a:cs typeface="Roboto"/>
                <a:sym typeface="Roboto"/>
              </a:rPr>
              <a:t>From endless growth</a:t>
            </a:r>
            <a:endParaRPr b="0" i="0" sz="1400" u="none" cap="none" strike="noStrike">
              <a:solidFill>
                <a:srgbClr val="000000"/>
              </a:solidFill>
              <a:latin typeface="Arial"/>
              <a:ea typeface="Arial"/>
              <a:cs typeface="Arial"/>
              <a:sym typeface="Arial"/>
            </a:endParaRPr>
          </a:p>
        </p:txBody>
      </p:sp>
      <p:sp>
        <p:nvSpPr>
          <p:cNvPr id="511" name="Google Shape;511;p47"/>
          <p:cNvSpPr txBox="1"/>
          <p:nvPr/>
        </p:nvSpPr>
        <p:spPr>
          <a:xfrm>
            <a:off x="5377132" y="856322"/>
            <a:ext cx="2664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Roboto"/>
                <a:ea typeface="Roboto"/>
                <a:cs typeface="Roboto"/>
                <a:sym typeface="Roboto"/>
              </a:rPr>
              <a:t>To thriving in balance</a:t>
            </a:r>
            <a:endParaRPr b="0" i="0" sz="1400" u="none" cap="none" strike="noStrike">
              <a:solidFill>
                <a:srgbClr val="000000"/>
              </a:solidFill>
              <a:latin typeface="Arial"/>
              <a:ea typeface="Arial"/>
              <a:cs typeface="Arial"/>
              <a:sym typeface="Arial"/>
            </a:endParaRPr>
          </a:p>
        </p:txBody>
      </p:sp>
      <p:pic>
        <p:nvPicPr>
          <p:cNvPr descr="Shape&#10;&#10;Description automatically generated" id="512" name="Google Shape;512;p47"/>
          <p:cNvPicPr preferRelativeResize="0"/>
          <p:nvPr/>
        </p:nvPicPr>
        <p:blipFill rotWithShape="1">
          <a:blip r:embed="rId3">
            <a:alphaModFix/>
          </a:blip>
          <a:srcRect b="0" l="0" r="0" t="0"/>
          <a:stretch/>
        </p:blipFill>
        <p:spPr>
          <a:xfrm>
            <a:off x="589001" y="1908923"/>
            <a:ext cx="2906712" cy="2598273"/>
          </a:xfrm>
          <a:prstGeom prst="rect">
            <a:avLst/>
          </a:prstGeom>
          <a:noFill/>
          <a:ln>
            <a:noFill/>
          </a:ln>
        </p:spPr>
      </p:pic>
      <p:pic>
        <p:nvPicPr>
          <p:cNvPr descr="A black line graph with white text&#10;&#10;Description automatically generated" id="513" name="Google Shape;513;p47"/>
          <p:cNvPicPr preferRelativeResize="0"/>
          <p:nvPr/>
        </p:nvPicPr>
        <p:blipFill rotWithShape="1">
          <a:blip r:embed="rId4">
            <a:alphaModFix/>
          </a:blip>
          <a:srcRect b="0" l="0" r="0" t="0"/>
          <a:stretch/>
        </p:blipFill>
        <p:spPr>
          <a:xfrm>
            <a:off x="4851462" y="1908923"/>
            <a:ext cx="3472844" cy="2551990"/>
          </a:xfrm>
          <a:prstGeom prst="rect">
            <a:avLst/>
          </a:prstGeom>
          <a:noFill/>
          <a:ln>
            <a:noFill/>
          </a:ln>
        </p:spPr>
      </p:pic>
      <p:sp>
        <p:nvSpPr>
          <p:cNvPr id="514" name="Google Shape;514;p47"/>
          <p:cNvSpPr/>
          <p:nvPr/>
        </p:nvSpPr>
        <p:spPr>
          <a:xfrm>
            <a:off x="4749553" y="941033"/>
            <a:ext cx="4261200" cy="3852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1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48"/>
          <p:cNvSpPr txBox="1"/>
          <p:nvPr/>
        </p:nvSpPr>
        <p:spPr>
          <a:xfrm>
            <a:off x="381000" y="228600"/>
            <a:ext cx="8382000" cy="457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1" i="0" lang="en-GB" sz="3000" u="none" cap="none" strike="noStrike">
                <a:solidFill>
                  <a:srgbClr val="000000"/>
                </a:solidFill>
                <a:latin typeface="Roboto"/>
                <a:ea typeface="Roboto"/>
                <a:cs typeface="Roboto"/>
                <a:sym typeface="Roboto"/>
              </a:rPr>
              <a:t>20</a:t>
            </a:r>
            <a:r>
              <a:rPr b="1" baseline="30000" i="0" lang="en-GB" sz="3000" u="none" cap="none" strike="noStrike">
                <a:solidFill>
                  <a:srgbClr val="000000"/>
                </a:solidFill>
                <a:latin typeface="Roboto"/>
                <a:ea typeface="Roboto"/>
                <a:cs typeface="Roboto"/>
                <a:sym typeface="Roboto"/>
              </a:rPr>
              <a:t>th</a:t>
            </a:r>
            <a:r>
              <a:rPr b="1" i="0" lang="en-GB" sz="3000" u="none" cap="none" strike="noStrike">
                <a:solidFill>
                  <a:srgbClr val="000000"/>
                </a:solidFill>
                <a:latin typeface="Roboto"/>
                <a:ea typeface="Roboto"/>
                <a:cs typeface="Roboto"/>
                <a:sym typeface="Roboto"/>
              </a:rPr>
              <a:t> century economics</a:t>
            </a:r>
            <a:endParaRPr b="1" i="0" sz="3000" u="none" cap="none" strike="noStrike">
              <a:solidFill>
                <a:schemeClr val="dk1"/>
              </a:solidFill>
              <a:latin typeface="Roboto"/>
              <a:ea typeface="Roboto"/>
              <a:cs typeface="Roboto"/>
              <a:sym typeface="Roboto"/>
            </a:endParaRPr>
          </a:p>
        </p:txBody>
      </p:sp>
      <p:pic>
        <p:nvPicPr>
          <p:cNvPr descr="Diagram&#10;&#10;Description automatically generated" id="520" name="Google Shape;520;p48"/>
          <p:cNvPicPr preferRelativeResize="0"/>
          <p:nvPr/>
        </p:nvPicPr>
        <p:blipFill rotWithShape="1">
          <a:blip r:embed="rId3">
            <a:alphaModFix/>
          </a:blip>
          <a:srcRect b="0" l="0" r="0" t="0"/>
          <a:stretch/>
        </p:blipFill>
        <p:spPr>
          <a:xfrm>
            <a:off x="304800" y="2082581"/>
            <a:ext cx="2009660" cy="1727419"/>
          </a:xfrm>
          <a:prstGeom prst="rect">
            <a:avLst/>
          </a:prstGeom>
          <a:noFill/>
          <a:ln>
            <a:noFill/>
          </a:ln>
        </p:spPr>
      </p:pic>
      <p:pic>
        <p:nvPicPr>
          <p:cNvPr descr="Shape&#10;&#10;Description automatically generated" id="521" name="Google Shape;521;p48"/>
          <p:cNvPicPr preferRelativeResize="0"/>
          <p:nvPr/>
        </p:nvPicPr>
        <p:blipFill rotWithShape="1">
          <a:blip r:embed="rId4">
            <a:alphaModFix/>
          </a:blip>
          <a:srcRect b="0" l="0" r="0" t="0"/>
          <a:stretch/>
        </p:blipFill>
        <p:spPr>
          <a:xfrm>
            <a:off x="6563291" y="2013483"/>
            <a:ext cx="2063357" cy="1832596"/>
          </a:xfrm>
          <a:prstGeom prst="rect">
            <a:avLst/>
          </a:prstGeom>
          <a:noFill/>
          <a:ln>
            <a:noFill/>
          </a:ln>
        </p:spPr>
      </p:pic>
      <p:pic>
        <p:nvPicPr>
          <p:cNvPr descr="Text&#10;&#10;Description automatically generated" id="522" name="Google Shape;522;p48"/>
          <p:cNvPicPr preferRelativeResize="0"/>
          <p:nvPr/>
        </p:nvPicPr>
        <p:blipFill rotWithShape="1">
          <a:blip r:embed="rId5">
            <a:alphaModFix/>
          </a:blip>
          <a:srcRect b="0" l="0" r="0" t="0"/>
          <a:stretch/>
        </p:blipFill>
        <p:spPr>
          <a:xfrm>
            <a:off x="5103519" y="2023124"/>
            <a:ext cx="994363" cy="2015477"/>
          </a:xfrm>
          <a:prstGeom prst="rect">
            <a:avLst/>
          </a:prstGeom>
          <a:noFill/>
          <a:ln>
            <a:noFill/>
          </a:ln>
        </p:spPr>
      </p:pic>
      <p:pic>
        <p:nvPicPr>
          <p:cNvPr descr="A picture containing text&#10;&#10;Description automatically generated" id="523" name="Google Shape;523;p48"/>
          <p:cNvPicPr preferRelativeResize="0"/>
          <p:nvPr/>
        </p:nvPicPr>
        <p:blipFill rotWithShape="1">
          <a:blip r:embed="rId6">
            <a:alphaModFix/>
          </a:blip>
          <a:srcRect b="0" l="0" r="0" t="0"/>
          <a:stretch/>
        </p:blipFill>
        <p:spPr>
          <a:xfrm>
            <a:off x="4566042" y="2057400"/>
            <a:ext cx="2063358" cy="1910517"/>
          </a:xfrm>
          <a:prstGeom prst="rect">
            <a:avLst/>
          </a:prstGeom>
          <a:noFill/>
          <a:ln>
            <a:noFill/>
          </a:ln>
        </p:spPr>
      </p:pic>
      <p:pic>
        <p:nvPicPr>
          <p:cNvPr descr="A picture containing icon&#10;&#10;Description automatically generated" id="524" name="Google Shape;524;p48"/>
          <p:cNvPicPr preferRelativeResize="0"/>
          <p:nvPr/>
        </p:nvPicPr>
        <p:blipFill rotWithShape="1">
          <a:blip r:embed="rId7">
            <a:alphaModFix/>
          </a:blip>
          <a:srcRect b="0" l="0" r="0" t="0"/>
          <a:stretch/>
        </p:blipFill>
        <p:spPr>
          <a:xfrm>
            <a:off x="143506" y="4569972"/>
            <a:ext cx="918106" cy="497805"/>
          </a:xfrm>
          <a:prstGeom prst="rect">
            <a:avLst/>
          </a:prstGeom>
          <a:noFill/>
          <a:ln>
            <a:noFill/>
          </a:ln>
        </p:spPr>
      </p:pic>
      <p:pic>
        <p:nvPicPr>
          <p:cNvPr descr="Diagram&#10;&#10;Description automatically generated" id="525" name="Google Shape;525;p48"/>
          <p:cNvPicPr preferRelativeResize="0"/>
          <p:nvPr/>
        </p:nvPicPr>
        <p:blipFill rotWithShape="1">
          <a:blip r:embed="rId8">
            <a:alphaModFix/>
          </a:blip>
          <a:srcRect b="6672" l="12507" r="12054" t="0"/>
          <a:stretch/>
        </p:blipFill>
        <p:spPr>
          <a:xfrm>
            <a:off x="2675297" y="1595430"/>
            <a:ext cx="1736005" cy="2593893"/>
          </a:xfrm>
          <a:prstGeom prst="rect">
            <a:avLst/>
          </a:prstGeom>
          <a:noFill/>
          <a:ln>
            <a:noFill/>
          </a:ln>
        </p:spPr>
      </p:pic>
      <p:sp>
        <p:nvSpPr>
          <p:cNvPr id="526" name="Google Shape;526;p48"/>
          <p:cNvSpPr txBox="1"/>
          <p:nvPr/>
        </p:nvSpPr>
        <p:spPr>
          <a:xfrm>
            <a:off x="8534400" y="4800600"/>
            <a:ext cx="3810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49"/>
          <p:cNvPicPr preferRelativeResize="0"/>
          <p:nvPr/>
        </p:nvPicPr>
        <p:blipFill rotWithShape="1">
          <a:blip r:embed="rId3">
            <a:alphaModFix/>
          </a:blip>
          <a:srcRect b="11455" l="11330" r="11592" t="11869"/>
          <a:stretch/>
        </p:blipFill>
        <p:spPr>
          <a:xfrm>
            <a:off x="6457947" y="787531"/>
            <a:ext cx="2154849" cy="2148792"/>
          </a:xfrm>
          <a:prstGeom prst="rect">
            <a:avLst/>
          </a:prstGeom>
          <a:noFill/>
          <a:ln>
            <a:noFill/>
          </a:ln>
        </p:spPr>
      </p:pic>
      <p:pic>
        <p:nvPicPr>
          <p:cNvPr descr="Diagram&#10;&#10;Description automatically generated" id="532" name="Google Shape;532;p49"/>
          <p:cNvPicPr preferRelativeResize="0"/>
          <p:nvPr/>
        </p:nvPicPr>
        <p:blipFill rotWithShape="1">
          <a:blip r:embed="rId4">
            <a:alphaModFix/>
          </a:blip>
          <a:srcRect b="0" l="0" r="0" t="0"/>
          <a:stretch/>
        </p:blipFill>
        <p:spPr>
          <a:xfrm>
            <a:off x="381000" y="967723"/>
            <a:ext cx="2618484" cy="1968600"/>
          </a:xfrm>
          <a:prstGeom prst="rect">
            <a:avLst/>
          </a:prstGeom>
          <a:noFill/>
          <a:ln>
            <a:noFill/>
          </a:ln>
        </p:spPr>
      </p:pic>
      <p:pic>
        <p:nvPicPr>
          <p:cNvPr id="533" name="Google Shape;533;p49"/>
          <p:cNvPicPr preferRelativeResize="0"/>
          <p:nvPr/>
        </p:nvPicPr>
        <p:blipFill rotWithShape="1">
          <a:blip r:embed="rId5">
            <a:alphaModFix/>
          </a:blip>
          <a:srcRect b="0" l="0" r="0" t="0"/>
          <a:stretch/>
        </p:blipFill>
        <p:spPr>
          <a:xfrm>
            <a:off x="3564041" y="967723"/>
            <a:ext cx="2154858" cy="1968600"/>
          </a:xfrm>
          <a:prstGeom prst="rect">
            <a:avLst/>
          </a:prstGeom>
          <a:noFill/>
          <a:ln>
            <a:noFill/>
          </a:ln>
        </p:spPr>
      </p:pic>
      <p:pic>
        <p:nvPicPr>
          <p:cNvPr descr="image (29).jpg" id="534" name="Google Shape;534;p49"/>
          <p:cNvPicPr preferRelativeResize="0"/>
          <p:nvPr/>
        </p:nvPicPr>
        <p:blipFill rotWithShape="1">
          <a:blip r:embed="rId6">
            <a:alphaModFix/>
          </a:blip>
          <a:srcRect b="23365" l="0" r="0" t="0"/>
          <a:stretch/>
        </p:blipFill>
        <p:spPr>
          <a:xfrm>
            <a:off x="3657082" y="3009033"/>
            <a:ext cx="1968776" cy="1773250"/>
          </a:xfrm>
          <a:prstGeom prst="rect">
            <a:avLst/>
          </a:prstGeom>
          <a:noFill/>
          <a:ln>
            <a:noFill/>
          </a:ln>
        </p:spPr>
      </p:pic>
      <p:sp>
        <p:nvSpPr>
          <p:cNvPr id="535" name="Google Shape;535;p49"/>
          <p:cNvSpPr txBox="1"/>
          <p:nvPr/>
        </p:nvSpPr>
        <p:spPr>
          <a:xfrm>
            <a:off x="381000" y="228600"/>
            <a:ext cx="8382000" cy="457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1" i="0" lang="en-GB" sz="3000" u="none" cap="none" strike="noStrike">
                <a:solidFill>
                  <a:srgbClr val="000000"/>
                </a:solidFill>
                <a:latin typeface="Roboto"/>
                <a:ea typeface="Roboto"/>
                <a:cs typeface="Roboto"/>
                <a:sym typeface="Roboto"/>
              </a:rPr>
              <a:t>21</a:t>
            </a:r>
            <a:r>
              <a:rPr b="1" baseline="30000" i="0" lang="en-GB" sz="3000" u="none" cap="none" strike="noStrike">
                <a:solidFill>
                  <a:srgbClr val="000000"/>
                </a:solidFill>
                <a:latin typeface="Roboto"/>
                <a:ea typeface="Roboto"/>
                <a:cs typeface="Roboto"/>
                <a:sym typeface="Roboto"/>
              </a:rPr>
              <a:t>st</a:t>
            </a:r>
            <a:r>
              <a:rPr b="1" i="0" lang="en-GB" sz="3000" u="none" cap="none" strike="noStrike">
                <a:solidFill>
                  <a:srgbClr val="000000"/>
                </a:solidFill>
                <a:latin typeface="Roboto"/>
                <a:ea typeface="Roboto"/>
                <a:cs typeface="Roboto"/>
                <a:sym typeface="Roboto"/>
              </a:rPr>
              <a:t> century economics</a:t>
            </a:r>
            <a:endParaRPr b="1" i="0" sz="3000" u="none" cap="none" strike="noStrike">
              <a:solidFill>
                <a:schemeClr val="dk1"/>
              </a:solidFill>
              <a:latin typeface="Roboto"/>
              <a:ea typeface="Roboto"/>
              <a:cs typeface="Roboto"/>
              <a:sym typeface="Roboto"/>
            </a:endParaRPr>
          </a:p>
        </p:txBody>
      </p:sp>
      <p:pic>
        <p:nvPicPr>
          <p:cNvPr descr="A group of people standing together&#10;&#10;Description automatically generated" id="536" name="Google Shape;536;p49"/>
          <p:cNvPicPr preferRelativeResize="0"/>
          <p:nvPr/>
        </p:nvPicPr>
        <p:blipFill rotWithShape="1">
          <a:blip r:embed="rId7">
            <a:alphaModFix/>
          </a:blip>
          <a:srcRect b="0" l="0" r="0" t="0"/>
          <a:stretch/>
        </p:blipFill>
        <p:spPr>
          <a:xfrm>
            <a:off x="825708" y="3161929"/>
            <a:ext cx="1729068" cy="1620354"/>
          </a:xfrm>
          <a:prstGeom prst="rect">
            <a:avLst/>
          </a:prstGeom>
          <a:noFill/>
          <a:ln>
            <a:noFill/>
          </a:ln>
        </p:spPr>
      </p:pic>
      <p:pic>
        <p:nvPicPr>
          <p:cNvPr descr="A black line graph with white text&#10;&#10;Description automatically generated" id="537" name="Google Shape;537;p49"/>
          <p:cNvPicPr preferRelativeResize="0"/>
          <p:nvPr/>
        </p:nvPicPr>
        <p:blipFill rotWithShape="1">
          <a:blip r:embed="rId8">
            <a:alphaModFix/>
          </a:blip>
          <a:srcRect b="0" l="0" r="0" t="0"/>
          <a:stretch/>
        </p:blipFill>
        <p:spPr>
          <a:xfrm>
            <a:off x="6199690" y="3141650"/>
            <a:ext cx="2413107" cy="1773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541" name="Shape 541"/>
        <p:cNvGrpSpPr/>
        <p:nvPr/>
      </p:nvGrpSpPr>
      <p:grpSpPr>
        <a:xfrm>
          <a:off x="0" y="0"/>
          <a:ext cx="0" cy="0"/>
          <a:chOff x="0" y="0"/>
          <a:chExt cx="0" cy="0"/>
        </a:xfrm>
      </p:grpSpPr>
      <p:sp>
        <p:nvSpPr>
          <p:cNvPr id="542" name="Google Shape;542;p50"/>
          <p:cNvSpPr/>
          <p:nvPr/>
        </p:nvSpPr>
        <p:spPr>
          <a:xfrm>
            <a:off x="0" y="-38"/>
            <a:ext cx="4576500" cy="5143500"/>
          </a:xfrm>
          <a:prstGeom prst="rect">
            <a:avLst/>
          </a:prstGeom>
          <a:solidFill>
            <a:schemeClr val="lt1"/>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Diagram&#10;&#10;Description automatically generated" id="543" name="Google Shape;543;p50"/>
          <p:cNvPicPr preferRelativeResize="0"/>
          <p:nvPr/>
        </p:nvPicPr>
        <p:blipFill rotWithShape="1">
          <a:blip r:embed="rId3">
            <a:alphaModFix/>
          </a:blip>
          <a:srcRect b="4361" l="0" r="0" t="0"/>
          <a:stretch/>
        </p:blipFill>
        <p:spPr>
          <a:xfrm>
            <a:off x="438675" y="102075"/>
            <a:ext cx="3623455" cy="4904231"/>
          </a:xfrm>
          <a:prstGeom prst="rect">
            <a:avLst/>
          </a:prstGeom>
          <a:noFill/>
          <a:ln>
            <a:noFill/>
          </a:ln>
        </p:spPr>
      </p:pic>
      <p:sp>
        <p:nvSpPr>
          <p:cNvPr id="544" name="Google Shape;544;p50"/>
          <p:cNvSpPr/>
          <p:nvPr/>
        </p:nvSpPr>
        <p:spPr>
          <a:xfrm rot="-170524">
            <a:off x="4902198" y="564755"/>
            <a:ext cx="1772781" cy="1769485"/>
          </a:xfrm>
          <a:prstGeom prst="rect">
            <a:avLst/>
          </a:prstGeom>
          <a:solidFill>
            <a:schemeClr val="lt1"/>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545" name="Google Shape;545;p50"/>
          <p:cNvPicPr preferRelativeResize="0"/>
          <p:nvPr/>
        </p:nvPicPr>
        <p:blipFill rotWithShape="1">
          <a:blip r:embed="rId4">
            <a:alphaModFix/>
          </a:blip>
          <a:srcRect b="0" l="12649" r="17228" t="0"/>
          <a:stretch/>
        </p:blipFill>
        <p:spPr>
          <a:xfrm rot="-169841">
            <a:off x="4985252" y="672550"/>
            <a:ext cx="1606537" cy="1435948"/>
          </a:xfrm>
          <a:prstGeom prst="rect">
            <a:avLst/>
          </a:prstGeom>
          <a:noFill/>
          <a:ln>
            <a:noFill/>
          </a:ln>
        </p:spPr>
      </p:pic>
      <p:sp>
        <p:nvSpPr>
          <p:cNvPr id="546" name="Google Shape;546;p50"/>
          <p:cNvSpPr/>
          <p:nvPr/>
        </p:nvSpPr>
        <p:spPr>
          <a:xfrm>
            <a:off x="5710613" y="482231"/>
            <a:ext cx="158100" cy="158100"/>
          </a:xfrm>
          <a:prstGeom prst="ellipse">
            <a:avLst/>
          </a:prstGeom>
          <a:solidFill>
            <a:srgbClr val="F4D14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47" name="Google Shape;547;p50"/>
          <p:cNvSpPr/>
          <p:nvPr/>
        </p:nvSpPr>
        <p:spPr>
          <a:xfrm rot="-245178">
            <a:off x="7117907" y="2770646"/>
            <a:ext cx="1772406" cy="1769691"/>
          </a:xfrm>
          <a:prstGeom prst="rect">
            <a:avLst/>
          </a:prstGeom>
          <a:solidFill>
            <a:schemeClr val="lt1"/>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548" name="Google Shape;548;p50"/>
          <p:cNvPicPr preferRelativeResize="0"/>
          <p:nvPr/>
        </p:nvPicPr>
        <p:blipFill rotWithShape="1">
          <a:blip r:embed="rId5">
            <a:alphaModFix/>
          </a:blip>
          <a:srcRect b="0" l="23594" r="0" t="0"/>
          <a:stretch/>
        </p:blipFill>
        <p:spPr>
          <a:xfrm rot="-271067">
            <a:off x="7200924" y="2889197"/>
            <a:ext cx="1606537" cy="1424345"/>
          </a:xfrm>
          <a:prstGeom prst="rect">
            <a:avLst/>
          </a:prstGeom>
          <a:noFill/>
          <a:ln>
            <a:noFill/>
          </a:ln>
        </p:spPr>
      </p:pic>
      <p:sp>
        <p:nvSpPr>
          <p:cNvPr id="549" name="Google Shape;549;p50"/>
          <p:cNvSpPr/>
          <p:nvPr/>
        </p:nvSpPr>
        <p:spPr>
          <a:xfrm rot="182687">
            <a:off x="5604810" y="2710863"/>
            <a:ext cx="141199" cy="144495"/>
          </a:xfrm>
          <a:prstGeom prst="ellipse">
            <a:avLst/>
          </a:prstGeom>
          <a:solidFill>
            <a:srgbClr val="F4D14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50" name="Google Shape;550;p50"/>
          <p:cNvSpPr/>
          <p:nvPr/>
        </p:nvSpPr>
        <p:spPr>
          <a:xfrm rot="259728">
            <a:off x="7085592" y="564699"/>
            <a:ext cx="1772657" cy="1769643"/>
          </a:xfrm>
          <a:prstGeom prst="rect">
            <a:avLst/>
          </a:prstGeom>
          <a:solidFill>
            <a:schemeClr val="lt1"/>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51" name="Google Shape;551;p50"/>
          <p:cNvSpPr/>
          <p:nvPr/>
        </p:nvSpPr>
        <p:spPr>
          <a:xfrm rot="180461">
            <a:off x="5025343" y="2716508"/>
            <a:ext cx="1772442" cy="1769446"/>
          </a:xfrm>
          <a:prstGeom prst="rect">
            <a:avLst/>
          </a:prstGeom>
          <a:solidFill>
            <a:schemeClr val="lt1"/>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52" name="Google Shape;552;p50"/>
          <p:cNvSpPr/>
          <p:nvPr/>
        </p:nvSpPr>
        <p:spPr>
          <a:xfrm>
            <a:off x="7982241" y="482231"/>
            <a:ext cx="158100" cy="158100"/>
          </a:xfrm>
          <a:prstGeom prst="ellipse">
            <a:avLst/>
          </a:prstGeom>
          <a:solidFill>
            <a:srgbClr val="F4D14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53" name="Google Shape;553;p50"/>
          <p:cNvSpPr txBox="1"/>
          <p:nvPr/>
        </p:nvSpPr>
        <p:spPr>
          <a:xfrm rot="-188836">
            <a:off x="5417132" y="2049847"/>
            <a:ext cx="819636" cy="300154"/>
          </a:xfrm>
          <a:prstGeom prst="rect">
            <a:avLst/>
          </a:prstGeom>
          <a:noFill/>
          <a:ln>
            <a:noFill/>
          </a:ln>
        </p:spPr>
        <p:txBody>
          <a:bodyPr anchorCtr="0" anchor="t" bIns="68550" lIns="68550" spcFirstLastPara="1" rIns="68550" wrap="square" tIns="68550">
            <a:spAutoFit/>
          </a:bodyPr>
          <a:lstStyle/>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Calibri"/>
                <a:ea typeface="Calibri"/>
                <a:cs typeface="Calibri"/>
                <a:sym typeface="Calibri"/>
              </a:rPr>
              <a:t>in business</a:t>
            </a:r>
            <a:endParaRPr b="0" i="0" sz="1050" u="none" cap="none" strike="noStrike">
              <a:solidFill>
                <a:srgbClr val="000000"/>
              </a:solidFill>
              <a:latin typeface="Calibri"/>
              <a:ea typeface="Calibri"/>
              <a:cs typeface="Calibri"/>
              <a:sym typeface="Calibri"/>
            </a:endParaRPr>
          </a:p>
        </p:txBody>
      </p:sp>
      <p:sp>
        <p:nvSpPr>
          <p:cNvPr id="554" name="Google Shape;554;p50"/>
          <p:cNvSpPr txBox="1"/>
          <p:nvPr/>
        </p:nvSpPr>
        <p:spPr>
          <a:xfrm rot="298447">
            <a:off x="7174571" y="2062742"/>
            <a:ext cx="1532772" cy="300237"/>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Calibri"/>
                <a:ea typeface="Calibri"/>
                <a:cs typeface="Calibri"/>
                <a:sym typeface="Calibri"/>
              </a:rPr>
              <a:t>in local government</a:t>
            </a:r>
            <a:endParaRPr b="0" i="0" sz="1050" u="none" cap="none" strike="noStrike">
              <a:solidFill>
                <a:srgbClr val="000000"/>
              </a:solidFill>
              <a:latin typeface="Calibri"/>
              <a:ea typeface="Calibri"/>
              <a:cs typeface="Calibri"/>
              <a:sym typeface="Calibri"/>
            </a:endParaRPr>
          </a:p>
        </p:txBody>
      </p:sp>
      <p:sp>
        <p:nvSpPr>
          <p:cNvPr id="555" name="Google Shape;555;p50"/>
          <p:cNvSpPr txBox="1"/>
          <p:nvPr/>
        </p:nvSpPr>
        <p:spPr>
          <a:xfrm rot="-188315">
            <a:off x="7256852" y="4255115"/>
            <a:ext cx="1687631" cy="300154"/>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Calibri"/>
                <a:ea typeface="Calibri"/>
                <a:cs typeface="Calibri"/>
                <a:sym typeface="Calibri"/>
              </a:rPr>
              <a:t>in our own lives</a:t>
            </a:r>
            <a:endParaRPr b="0" i="0" sz="1050" u="none" cap="none" strike="noStrike">
              <a:solidFill>
                <a:srgbClr val="000000"/>
              </a:solidFill>
              <a:latin typeface="Calibri"/>
              <a:ea typeface="Calibri"/>
              <a:cs typeface="Calibri"/>
              <a:sym typeface="Calibri"/>
            </a:endParaRPr>
          </a:p>
        </p:txBody>
      </p:sp>
      <p:sp>
        <p:nvSpPr>
          <p:cNvPr id="556" name="Google Shape;556;p50"/>
          <p:cNvSpPr/>
          <p:nvPr/>
        </p:nvSpPr>
        <p:spPr>
          <a:xfrm>
            <a:off x="5900363" y="2612813"/>
            <a:ext cx="158100" cy="158100"/>
          </a:xfrm>
          <a:prstGeom prst="ellipse">
            <a:avLst/>
          </a:prstGeom>
          <a:solidFill>
            <a:srgbClr val="F4D14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57" name="Google Shape;557;p50"/>
          <p:cNvSpPr/>
          <p:nvPr/>
        </p:nvSpPr>
        <p:spPr>
          <a:xfrm>
            <a:off x="7877663" y="2652675"/>
            <a:ext cx="158100" cy="158100"/>
          </a:xfrm>
          <a:prstGeom prst="ellipse">
            <a:avLst/>
          </a:prstGeom>
          <a:solidFill>
            <a:srgbClr val="F4D14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58" name="Google Shape;558;p50"/>
          <p:cNvSpPr txBox="1"/>
          <p:nvPr/>
        </p:nvSpPr>
        <p:spPr>
          <a:xfrm rot="174006">
            <a:off x="5100431" y="4177899"/>
            <a:ext cx="1571312" cy="300090"/>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Calibri"/>
                <a:ea typeface="Calibri"/>
                <a:cs typeface="Calibri"/>
                <a:sym typeface="Calibri"/>
              </a:rPr>
              <a:t>in communities</a:t>
            </a:r>
            <a:endParaRPr b="0" i="0" sz="1050" u="none" cap="none" strike="noStrike">
              <a:solidFill>
                <a:srgbClr val="000000"/>
              </a:solidFill>
              <a:latin typeface="Calibri"/>
              <a:ea typeface="Calibri"/>
              <a:cs typeface="Calibri"/>
              <a:sym typeface="Calibri"/>
            </a:endParaRPr>
          </a:p>
        </p:txBody>
      </p:sp>
      <p:pic>
        <p:nvPicPr>
          <p:cNvPr id="559" name="Google Shape;559;p50"/>
          <p:cNvPicPr preferRelativeResize="0"/>
          <p:nvPr/>
        </p:nvPicPr>
        <p:blipFill rotWithShape="1">
          <a:blip r:embed="rId6">
            <a:alphaModFix/>
          </a:blip>
          <a:srcRect b="2008" l="9169" r="3919" t="0"/>
          <a:stretch/>
        </p:blipFill>
        <p:spPr>
          <a:xfrm rot="291115">
            <a:off x="7163397" y="659115"/>
            <a:ext cx="1619519" cy="1433671"/>
          </a:xfrm>
          <a:prstGeom prst="rect">
            <a:avLst/>
          </a:prstGeom>
          <a:noFill/>
          <a:ln>
            <a:noFill/>
          </a:ln>
        </p:spPr>
      </p:pic>
      <p:pic>
        <p:nvPicPr>
          <p:cNvPr id="560" name="Google Shape;560;p50"/>
          <p:cNvPicPr preferRelativeResize="0"/>
          <p:nvPr/>
        </p:nvPicPr>
        <p:blipFill rotWithShape="1">
          <a:blip r:embed="rId7">
            <a:alphaModFix/>
          </a:blip>
          <a:srcRect b="0" l="29071" r="10300" t="0"/>
          <a:stretch/>
        </p:blipFill>
        <p:spPr>
          <a:xfrm rot="181973">
            <a:off x="5104324" y="2812712"/>
            <a:ext cx="1614579" cy="140455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224"/>
        </a:solidFill>
      </p:bgPr>
    </p:bg>
    <p:spTree>
      <p:nvGrpSpPr>
        <p:cNvPr id="565" name="Shape 565"/>
        <p:cNvGrpSpPr/>
        <p:nvPr/>
      </p:nvGrpSpPr>
      <p:grpSpPr>
        <a:xfrm>
          <a:off x="0" y="0"/>
          <a:ext cx="0" cy="0"/>
          <a:chOff x="0" y="0"/>
          <a:chExt cx="0" cy="0"/>
        </a:xfrm>
      </p:grpSpPr>
      <p:pic>
        <p:nvPicPr>
          <p:cNvPr descr="A picture containing icon&#10;&#10;Description automatically generated" id="566" name="Google Shape;566;p51"/>
          <p:cNvPicPr preferRelativeResize="0"/>
          <p:nvPr/>
        </p:nvPicPr>
        <p:blipFill rotWithShape="1">
          <a:blip r:embed="rId3">
            <a:alphaModFix/>
          </a:blip>
          <a:srcRect b="0" l="0" r="0" t="0"/>
          <a:stretch/>
        </p:blipFill>
        <p:spPr>
          <a:xfrm>
            <a:off x="6732241" y="411511"/>
            <a:ext cx="1620181" cy="888485"/>
          </a:xfrm>
          <a:prstGeom prst="rect">
            <a:avLst/>
          </a:prstGeom>
          <a:noFill/>
          <a:ln>
            <a:noFill/>
          </a:ln>
        </p:spPr>
      </p:pic>
      <p:pic>
        <p:nvPicPr>
          <p:cNvPr id="567" name="Google Shape;567;p51"/>
          <p:cNvPicPr preferRelativeResize="0"/>
          <p:nvPr/>
        </p:nvPicPr>
        <p:blipFill rotWithShape="1">
          <a:blip r:embed="rId4">
            <a:alphaModFix/>
          </a:blip>
          <a:srcRect b="0" l="17709" r="0" t="20223"/>
          <a:stretch/>
        </p:blipFill>
        <p:spPr>
          <a:xfrm>
            <a:off x="0" y="0"/>
            <a:ext cx="3599894" cy="3489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6"/>
          <p:cNvSpPr txBox="1"/>
          <p:nvPr/>
        </p:nvSpPr>
        <p:spPr>
          <a:xfrm>
            <a:off x="1331877" y="3928970"/>
            <a:ext cx="19545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Arial"/>
                <a:ea typeface="Arial"/>
                <a:cs typeface="Arial"/>
                <a:sym typeface="Arial"/>
              </a:rPr>
              <a:t>‘Growth will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Arial"/>
                <a:ea typeface="Arial"/>
                <a:cs typeface="Arial"/>
                <a:sym typeface="Arial"/>
              </a:rPr>
              <a:t>even things up again’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Arial"/>
              <a:ea typeface="Arial"/>
              <a:cs typeface="Arial"/>
              <a:sym typeface="Arial"/>
            </a:endParaRPr>
          </a:p>
        </p:txBody>
      </p:sp>
      <p:sp>
        <p:nvSpPr>
          <p:cNvPr id="122" name="Google Shape;122;p26"/>
          <p:cNvSpPr txBox="1"/>
          <p:nvPr/>
        </p:nvSpPr>
        <p:spPr>
          <a:xfrm>
            <a:off x="6270087" y="3923641"/>
            <a:ext cx="2002500" cy="6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Arial"/>
                <a:ea typeface="Arial"/>
                <a:cs typeface="Arial"/>
                <a:sym typeface="Arial"/>
              </a:rPr>
              <a:t>‘Growth will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Arial"/>
                <a:ea typeface="Arial"/>
                <a:cs typeface="Arial"/>
                <a:sym typeface="Arial"/>
              </a:rPr>
              <a:t>clean things up again’</a:t>
            </a:r>
            <a:endParaRPr b="0" i="0" sz="13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EKC.jpg" id="123" name="Google Shape;123;p26"/>
          <p:cNvPicPr preferRelativeResize="0"/>
          <p:nvPr/>
        </p:nvPicPr>
        <p:blipFill rotWithShape="1">
          <a:blip r:embed="rId3">
            <a:alphaModFix/>
          </a:blip>
          <a:srcRect b="0" l="0" r="0" t="0"/>
          <a:stretch/>
        </p:blipFill>
        <p:spPr>
          <a:xfrm>
            <a:off x="5324571" y="1409866"/>
            <a:ext cx="3380641" cy="2596332"/>
          </a:xfrm>
          <a:prstGeom prst="rect">
            <a:avLst/>
          </a:prstGeom>
          <a:noFill/>
          <a:ln>
            <a:noFill/>
          </a:ln>
        </p:spPr>
      </p:pic>
      <p:pic>
        <p:nvPicPr>
          <p:cNvPr descr="Kuznets-Curve.jpg" id="124" name="Google Shape;124;p26"/>
          <p:cNvPicPr preferRelativeResize="0"/>
          <p:nvPr/>
        </p:nvPicPr>
        <p:blipFill rotWithShape="1">
          <a:blip r:embed="rId4">
            <a:alphaModFix/>
          </a:blip>
          <a:srcRect b="0" l="0" r="0" t="0"/>
          <a:stretch/>
        </p:blipFill>
        <p:spPr>
          <a:xfrm>
            <a:off x="477313" y="1446733"/>
            <a:ext cx="3342117" cy="2503919"/>
          </a:xfrm>
          <a:prstGeom prst="rect">
            <a:avLst/>
          </a:prstGeom>
          <a:noFill/>
          <a:ln>
            <a:noFill/>
          </a:ln>
        </p:spPr>
      </p:pic>
      <p:sp>
        <p:nvSpPr>
          <p:cNvPr id="125" name="Google Shape;125;p26"/>
          <p:cNvSpPr txBox="1"/>
          <p:nvPr/>
        </p:nvSpPr>
        <p:spPr>
          <a:xfrm>
            <a:off x="1461983" y="1111791"/>
            <a:ext cx="1758600" cy="343200"/>
          </a:xfrm>
          <a:prstGeom prst="rect">
            <a:avLst/>
          </a:prstGeom>
          <a:noFill/>
          <a:ln>
            <a:noFill/>
          </a:ln>
        </p:spPr>
        <p:txBody>
          <a:bodyPr anchorCtr="0" anchor="t" bIns="45675" lIns="91400" spcFirstLastPara="1" rIns="91400" wrap="square" tIns="4567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oboto"/>
                <a:ea typeface="Roboto"/>
                <a:cs typeface="Roboto"/>
                <a:sym typeface="Roboto"/>
              </a:rPr>
              <a:t>Inequality</a:t>
            </a:r>
            <a:endParaRPr b="0" i="0" sz="1900" u="none" cap="none" strike="noStrike">
              <a:solidFill>
                <a:srgbClr val="000000"/>
              </a:solidFill>
              <a:latin typeface="Roboto"/>
              <a:ea typeface="Roboto"/>
              <a:cs typeface="Roboto"/>
              <a:sym typeface="Roboto"/>
            </a:endParaRPr>
          </a:p>
        </p:txBody>
      </p:sp>
      <p:sp>
        <p:nvSpPr>
          <p:cNvPr id="126" name="Google Shape;126;p26"/>
          <p:cNvSpPr txBox="1"/>
          <p:nvPr/>
        </p:nvSpPr>
        <p:spPr>
          <a:xfrm>
            <a:off x="6204904" y="1116041"/>
            <a:ext cx="1935900" cy="468900"/>
          </a:xfrm>
          <a:prstGeom prst="rect">
            <a:avLst/>
          </a:prstGeom>
          <a:noFill/>
          <a:ln>
            <a:noFill/>
          </a:ln>
        </p:spPr>
        <p:txBody>
          <a:bodyPr anchorCtr="0" anchor="t" bIns="45675" lIns="91400" spcFirstLastPara="1" rIns="91400" wrap="square" tIns="4567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Calibri"/>
                <a:ea typeface="Calibri"/>
                <a:cs typeface="Calibri"/>
                <a:sym typeface="Calibri"/>
              </a:rPr>
              <a:t>Environment</a:t>
            </a:r>
            <a:endParaRPr b="0" i="0" sz="1900" u="none" cap="none" strike="noStrike">
              <a:solidFill>
                <a:srgbClr val="000000"/>
              </a:solidFill>
              <a:latin typeface="Arial"/>
              <a:ea typeface="Arial"/>
              <a:cs typeface="Arial"/>
              <a:sym typeface="Arial"/>
            </a:endParaRPr>
          </a:p>
        </p:txBody>
      </p:sp>
      <p:pic>
        <p:nvPicPr>
          <p:cNvPr descr="A picture containing icon&#10;&#10;Description automatically generated" id="127" name="Google Shape;127;p26"/>
          <p:cNvPicPr preferRelativeResize="0"/>
          <p:nvPr/>
        </p:nvPicPr>
        <p:blipFill rotWithShape="1">
          <a:blip r:embed="rId5">
            <a:alphaModFix/>
          </a:blip>
          <a:srcRect b="0" l="0" r="0" t="0"/>
          <a:stretch/>
        </p:blipFill>
        <p:spPr>
          <a:xfrm>
            <a:off x="143506" y="4569972"/>
            <a:ext cx="918106" cy="497805"/>
          </a:xfrm>
          <a:prstGeom prst="rect">
            <a:avLst/>
          </a:prstGeom>
          <a:noFill/>
          <a:ln>
            <a:noFill/>
          </a:ln>
        </p:spPr>
      </p:pic>
      <p:sp>
        <p:nvSpPr>
          <p:cNvPr id="128" name="Google Shape;128;p26"/>
          <p:cNvSpPr txBox="1"/>
          <p:nvPr/>
        </p:nvSpPr>
        <p:spPr>
          <a:xfrm>
            <a:off x="1637488" y="1606831"/>
            <a:ext cx="13998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Arial"/>
                <a:ea typeface="Arial"/>
                <a:cs typeface="Arial"/>
                <a:sym typeface="Arial"/>
              </a:rPr>
              <a:t>‘The Kuznets Curve’</a:t>
            </a:r>
            <a:endParaRPr b="0" i="0" sz="1400" u="none" cap="none" strike="noStrike">
              <a:solidFill>
                <a:srgbClr val="000000"/>
              </a:solidFill>
              <a:latin typeface="Arial"/>
              <a:ea typeface="Arial"/>
              <a:cs typeface="Arial"/>
              <a:sym typeface="Arial"/>
            </a:endParaRPr>
          </a:p>
        </p:txBody>
      </p:sp>
      <p:sp>
        <p:nvSpPr>
          <p:cNvPr id="129" name="Google Shape;129;p26"/>
          <p:cNvSpPr txBox="1"/>
          <p:nvPr/>
        </p:nvSpPr>
        <p:spPr>
          <a:xfrm>
            <a:off x="6022479" y="1606830"/>
            <a:ext cx="23007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Arial"/>
                <a:ea typeface="Arial"/>
                <a:cs typeface="Arial"/>
                <a:sym typeface="Arial"/>
              </a:rPr>
              <a:t>‘The Environmental Kuznets Curve’</a:t>
            </a:r>
            <a:endParaRPr b="0" i="0" sz="1400" u="none" cap="none" strike="noStrike">
              <a:solidFill>
                <a:srgbClr val="000000"/>
              </a:solidFill>
              <a:latin typeface="Arial"/>
              <a:ea typeface="Arial"/>
              <a:cs typeface="Arial"/>
              <a:sym typeface="Arial"/>
            </a:endParaRPr>
          </a:p>
        </p:txBody>
      </p:sp>
      <p:sp>
        <p:nvSpPr>
          <p:cNvPr id="130" name="Google Shape;130;p26"/>
          <p:cNvSpPr txBox="1"/>
          <p:nvPr/>
        </p:nvSpPr>
        <p:spPr>
          <a:xfrm>
            <a:off x="381000" y="228600"/>
            <a:ext cx="8382000" cy="457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1" i="0" lang="en-GB" sz="2400" u="none" cap="none" strike="noStrike">
                <a:solidFill>
                  <a:srgbClr val="000000"/>
                </a:solidFill>
                <a:latin typeface="Roboto"/>
                <a:ea typeface="Roboto"/>
                <a:cs typeface="Roboto"/>
                <a:sym typeface="Roboto"/>
              </a:rPr>
              <a:t>20</a:t>
            </a:r>
            <a:r>
              <a:rPr b="1" baseline="30000" i="0" lang="en-GB" sz="2400" u="none" cap="none" strike="noStrike">
                <a:solidFill>
                  <a:srgbClr val="000000"/>
                </a:solidFill>
                <a:latin typeface="Roboto"/>
                <a:ea typeface="Roboto"/>
                <a:cs typeface="Roboto"/>
                <a:sym typeface="Roboto"/>
              </a:rPr>
              <a:t>th</a:t>
            </a:r>
            <a:r>
              <a:rPr b="1" i="0" lang="en-GB" sz="2400" u="none" cap="none" strike="noStrike">
                <a:solidFill>
                  <a:srgbClr val="000000"/>
                </a:solidFill>
                <a:latin typeface="Roboto"/>
                <a:ea typeface="Roboto"/>
                <a:cs typeface="Roboto"/>
                <a:sym typeface="Roboto"/>
              </a:rPr>
              <a:t> century economics</a:t>
            </a:r>
            <a:endParaRPr b="1" i="0" sz="2400" u="none" cap="none" strike="noStrike">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7"/>
          <p:cNvSpPr txBox="1"/>
          <p:nvPr/>
        </p:nvSpPr>
        <p:spPr>
          <a:xfrm>
            <a:off x="381000" y="228600"/>
            <a:ext cx="8382000" cy="457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1" i="0" lang="en-GB" sz="2400" u="none" cap="none" strike="noStrike">
                <a:solidFill>
                  <a:srgbClr val="000000"/>
                </a:solidFill>
                <a:latin typeface="Roboto"/>
                <a:ea typeface="Roboto"/>
                <a:cs typeface="Roboto"/>
                <a:sym typeface="Roboto"/>
              </a:rPr>
              <a:t>How the 21st century began</a:t>
            </a:r>
            <a:endParaRPr b="1" i="0" sz="2400" u="none" cap="none" strike="noStrike">
              <a:solidFill>
                <a:schemeClr val="dk1"/>
              </a:solidFill>
              <a:latin typeface="Roboto"/>
              <a:ea typeface="Roboto"/>
              <a:cs typeface="Roboto"/>
              <a:sym typeface="Roboto"/>
            </a:endParaRPr>
          </a:p>
        </p:txBody>
      </p:sp>
      <p:pic>
        <p:nvPicPr>
          <p:cNvPr descr="A picture containing icon&#10;&#10;Description automatically generated" id="136" name="Google Shape;136;p27"/>
          <p:cNvPicPr preferRelativeResize="0"/>
          <p:nvPr/>
        </p:nvPicPr>
        <p:blipFill rotWithShape="1">
          <a:blip r:embed="rId3">
            <a:alphaModFix/>
          </a:blip>
          <a:srcRect b="0" l="0" r="0" t="0"/>
          <a:stretch/>
        </p:blipFill>
        <p:spPr>
          <a:xfrm>
            <a:off x="143506" y="4569972"/>
            <a:ext cx="918106" cy="497805"/>
          </a:xfrm>
          <a:prstGeom prst="rect">
            <a:avLst/>
          </a:prstGeom>
          <a:noFill/>
          <a:ln>
            <a:noFill/>
          </a:ln>
        </p:spPr>
      </p:pic>
      <p:sp>
        <p:nvSpPr>
          <p:cNvPr id="137" name="Google Shape;137;p27"/>
          <p:cNvSpPr txBox="1"/>
          <p:nvPr/>
        </p:nvSpPr>
        <p:spPr>
          <a:xfrm>
            <a:off x="8534400" y="4800600"/>
            <a:ext cx="3810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
        <p:nvSpPr>
          <p:cNvPr id="138" name="Google Shape;138;p27"/>
          <p:cNvSpPr txBox="1"/>
          <p:nvPr/>
        </p:nvSpPr>
        <p:spPr>
          <a:xfrm>
            <a:off x="320975" y="1143000"/>
            <a:ext cx="2054100" cy="30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Roboto"/>
                <a:ea typeface="Roboto"/>
                <a:cs typeface="Roboto"/>
                <a:sym typeface="Roboto"/>
              </a:rPr>
              <a:t>Financial meltdown</a:t>
            </a:r>
            <a:endParaRPr b="1" i="0" sz="1500" u="none" cap="none" strike="noStrike">
              <a:solidFill>
                <a:schemeClr val="dk1"/>
              </a:solidFill>
              <a:latin typeface="Roboto"/>
              <a:ea typeface="Roboto"/>
              <a:cs typeface="Roboto"/>
              <a:sym typeface="Roboto"/>
            </a:endParaRPr>
          </a:p>
        </p:txBody>
      </p:sp>
      <p:sp>
        <p:nvSpPr>
          <p:cNvPr id="139" name="Google Shape;139;p27"/>
          <p:cNvSpPr txBox="1"/>
          <p:nvPr/>
        </p:nvSpPr>
        <p:spPr>
          <a:xfrm>
            <a:off x="2463425" y="1143000"/>
            <a:ext cx="2032500" cy="30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Roboto"/>
                <a:ea typeface="Roboto"/>
                <a:cs typeface="Roboto"/>
                <a:sym typeface="Roboto"/>
              </a:rPr>
              <a:t>Climate breakdown</a:t>
            </a:r>
            <a:endParaRPr b="1" i="0" sz="1500" u="none" cap="none" strike="noStrike">
              <a:solidFill>
                <a:schemeClr val="dk1"/>
              </a:solidFill>
              <a:latin typeface="Roboto"/>
              <a:ea typeface="Roboto"/>
              <a:cs typeface="Roboto"/>
              <a:sym typeface="Roboto"/>
            </a:endParaRPr>
          </a:p>
        </p:txBody>
      </p:sp>
      <p:sp>
        <p:nvSpPr>
          <p:cNvPr id="140" name="Google Shape;140;p27"/>
          <p:cNvSpPr txBox="1"/>
          <p:nvPr/>
        </p:nvSpPr>
        <p:spPr>
          <a:xfrm>
            <a:off x="4621925" y="1143000"/>
            <a:ext cx="2030100" cy="30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Roboto"/>
                <a:ea typeface="Roboto"/>
                <a:cs typeface="Roboto"/>
                <a:sym typeface="Roboto"/>
              </a:rPr>
              <a:t>Protest crackdown</a:t>
            </a:r>
            <a:endParaRPr b="1" i="0" sz="1500" u="none" cap="none" strike="noStrike">
              <a:solidFill>
                <a:schemeClr val="dk1"/>
              </a:solidFill>
              <a:latin typeface="Roboto"/>
              <a:ea typeface="Roboto"/>
              <a:cs typeface="Roboto"/>
              <a:sym typeface="Roboto"/>
            </a:endParaRPr>
          </a:p>
        </p:txBody>
      </p:sp>
      <p:sp>
        <p:nvSpPr>
          <p:cNvPr id="141" name="Google Shape;141;p27"/>
          <p:cNvSpPr txBox="1"/>
          <p:nvPr/>
        </p:nvSpPr>
        <p:spPr>
          <a:xfrm>
            <a:off x="6772400" y="1143000"/>
            <a:ext cx="2046300" cy="30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Roboto"/>
                <a:ea typeface="Roboto"/>
                <a:cs typeface="Roboto"/>
                <a:sym typeface="Roboto"/>
              </a:rPr>
              <a:t>COVID lockdown</a:t>
            </a:r>
            <a:endParaRPr b="1" i="0" sz="1500" u="none" cap="none" strike="noStrike">
              <a:solidFill>
                <a:schemeClr val="dk1"/>
              </a:solidFill>
              <a:latin typeface="Roboto"/>
              <a:ea typeface="Roboto"/>
              <a:cs typeface="Roboto"/>
              <a:sym typeface="Roboto"/>
            </a:endParaRPr>
          </a:p>
        </p:txBody>
      </p:sp>
      <p:pic>
        <p:nvPicPr>
          <p:cNvPr descr="Website, timeline&#10;&#10;Description automatically generated" id="142" name="Google Shape;142;p27"/>
          <p:cNvPicPr preferRelativeResize="0"/>
          <p:nvPr/>
        </p:nvPicPr>
        <p:blipFill rotWithShape="1">
          <a:blip r:embed="rId4">
            <a:alphaModFix/>
          </a:blip>
          <a:srcRect b="14068" l="0" r="0" t="25185"/>
          <a:stretch/>
        </p:blipFill>
        <p:spPr>
          <a:xfrm>
            <a:off x="218938" y="1445007"/>
            <a:ext cx="8706125" cy="297459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46" name="Shape 146"/>
        <p:cNvGrpSpPr/>
        <p:nvPr/>
      </p:nvGrpSpPr>
      <p:grpSpPr>
        <a:xfrm>
          <a:off x="0" y="0"/>
          <a:ext cx="0" cy="0"/>
          <a:chOff x="0" y="0"/>
          <a:chExt cx="0" cy="0"/>
        </a:xfrm>
      </p:grpSpPr>
      <p:pic>
        <p:nvPicPr>
          <p:cNvPr descr="Graphical user interface&#10;&#10;Description automatically generated with low confidence" id="147" name="Google Shape;147;p28"/>
          <p:cNvPicPr preferRelativeResize="0"/>
          <p:nvPr/>
        </p:nvPicPr>
        <p:blipFill rotWithShape="1">
          <a:blip r:embed="rId3">
            <a:alphaModFix/>
          </a:blip>
          <a:srcRect b="0" l="0" r="0" t="0"/>
          <a:stretch/>
        </p:blipFill>
        <p:spPr>
          <a:xfrm>
            <a:off x="5665231" y="574379"/>
            <a:ext cx="2307788" cy="3530925"/>
          </a:xfrm>
          <a:prstGeom prst="rect">
            <a:avLst/>
          </a:prstGeom>
          <a:noFill/>
          <a:ln>
            <a:noFill/>
          </a:ln>
        </p:spPr>
      </p:pic>
      <p:sp>
        <p:nvSpPr>
          <p:cNvPr id="148" name="Google Shape;148;p28"/>
          <p:cNvSpPr/>
          <p:nvPr/>
        </p:nvSpPr>
        <p:spPr>
          <a:xfrm>
            <a:off x="0" y="-38"/>
            <a:ext cx="4576500" cy="5143500"/>
          </a:xfrm>
          <a:prstGeom prst="rect">
            <a:avLst/>
          </a:prstGeom>
          <a:solidFill>
            <a:schemeClr val="lt1"/>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Diagram&#10;&#10;Description automatically generated" id="149" name="Google Shape;149;p28"/>
          <p:cNvPicPr preferRelativeResize="0"/>
          <p:nvPr/>
        </p:nvPicPr>
        <p:blipFill rotWithShape="1">
          <a:blip r:embed="rId4">
            <a:alphaModFix/>
          </a:blip>
          <a:srcRect b="4351" l="0" r="0" t="0"/>
          <a:stretch/>
        </p:blipFill>
        <p:spPr>
          <a:xfrm>
            <a:off x="438675" y="102075"/>
            <a:ext cx="3623455" cy="490423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9"/>
          <p:cNvPicPr preferRelativeResize="0"/>
          <p:nvPr/>
        </p:nvPicPr>
        <p:blipFill rotWithShape="1">
          <a:blip r:embed="rId3">
            <a:alphaModFix/>
          </a:blip>
          <a:srcRect b="7296" l="0" r="0" t="1719"/>
          <a:stretch/>
        </p:blipFill>
        <p:spPr>
          <a:xfrm>
            <a:off x="1893700" y="76200"/>
            <a:ext cx="5360148" cy="4876798"/>
          </a:xfrm>
          <a:prstGeom prst="rect">
            <a:avLst/>
          </a:prstGeom>
          <a:noFill/>
          <a:ln>
            <a:noFill/>
          </a:ln>
        </p:spPr>
      </p:pic>
      <p:pic>
        <p:nvPicPr>
          <p:cNvPr descr="A picture containing icon&#10;&#10;Description automatically generated" id="156" name="Google Shape;156;p29"/>
          <p:cNvPicPr preferRelativeResize="0"/>
          <p:nvPr/>
        </p:nvPicPr>
        <p:blipFill rotWithShape="1">
          <a:blip r:embed="rId4">
            <a:alphaModFix/>
          </a:blip>
          <a:srcRect b="0" l="0" r="0" t="0"/>
          <a:stretch/>
        </p:blipFill>
        <p:spPr>
          <a:xfrm>
            <a:off x="143506" y="4569972"/>
            <a:ext cx="918106" cy="497805"/>
          </a:xfrm>
          <a:prstGeom prst="rect">
            <a:avLst/>
          </a:prstGeom>
          <a:noFill/>
          <a:ln>
            <a:noFill/>
          </a:ln>
        </p:spPr>
      </p:pic>
      <p:sp>
        <p:nvSpPr>
          <p:cNvPr id="157" name="Google Shape;157;p29"/>
          <p:cNvSpPr txBox="1"/>
          <p:nvPr/>
        </p:nvSpPr>
        <p:spPr>
          <a:xfrm>
            <a:off x="8534400" y="4800600"/>
            <a:ext cx="3810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
        <p:nvSpPr>
          <p:cNvPr id="158" name="Google Shape;158;p29"/>
          <p:cNvSpPr txBox="1"/>
          <p:nvPr/>
        </p:nvSpPr>
        <p:spPr>
          <a:xfrm>
            <a:off x="7239000" y="4800600"/>
            <a:ext cx="13716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Roboto Light"/>
                <a:ea typeface="Roboto Light"/>
                <a:cs typeface="Roboto Light"/>
                <a:sym typeface="Roboto Light"/>
              </a:rPr>
              <a:t>Raworth 2017</a:t>
            </a:r>
            <a:endParaRPr b="0" i="0" sz="900" u="none" cap="none" strike="noStrike">
              <a:solidFill>
                <a:schemeClr val="lt1"/>
              </a:solidFill>
              <a:latin typeface="Roboto Light"/>
              <a:ea typeface="Roboto Light"/>
              <a:cs typeface="Roboto Light"/>
              <a:sym typeface="Roboto Light"/>
            </a:endParaRPr>
          </a:p>
        </p:txBody>
      </p:sp>
      <p:sp>
        <p:nvSpPr>
          <p:cNvPr id="159" name="Google Shape;159;p29"/>
          <p:cNvSpPr txBox="1"/>
          <p:nvPr/>
        </p:nvSpPr>
        <p:spPr>
          <a:xfrm>
            <a:off x="533400" y="457200"/>
            <a:ext cx="1576800" cy="2895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i="0" lang="en-GB" sz="2100" u="none" cap="none" strike="noStrike">
                <a:solidFill>
                  <a:schemeClr val="dk1"/>
                </a:solidFill>
                <a:latin typeface="Roboto"/>
                <a:ea typeface="Roboto"/>
                <a:cs typeface="Roboto"/>
                <a:sym typeface="Roboto"/>
              </a:rPr>
              <a:t>A compass for human prosperity</a:t>
            </a:r>
            <a:endParaRPr b="1" i="0" sz="2100" u="none" cap="none" strike="noStrike">
              <a:solidFill>
                <a:schemeClr val="dk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descr="A picture containing icon&#10;&#10;Description automatically generated" id="165" name="Google Shape;165;p30"/>
          <p:cNvPicPr preferRelativeResize="0"/>
          <p:nvPr/>
        </p:nvPicPr>
        <p:blipFill rotWithShape="1">
          <a:blip r:embed="rId3">
            <a:alphaModFix/>
          </a:blip>
          <a:srcRect b="0" l="0" r="0" t="0"/>
          <a:stretch/>
        </p:blipFill>
        <p:spPr>
          <a:xfrm>
            <a:off x="143506" y="4569972"/>
            <a:ext cx="918106" cy="497805"/>
          </a:xfrm>
          <a:prstGeom prst="rect">
            <a:avLst/>
          </a:prstGeom>
          <a:noFill/>
          <a:ln>
            <a:noFill/>
          </a:ln>
        </p:spPr>
      </p:pic>
      <p:sp>
        <p:nvSpPr>
          <p:cNvPr id="166" name="Google Shape;166;p30"/>
          <p:cNvSpPr txBox="1"/>
          <p:nvPr/>
        </p:nvSpPr>
        <p:spPr>
          <a:xfrm>
            <a:off x="381000" y="228600"/>
            <a:ext cx="8382000" cy="457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Roboto"/>
                <a:ea typeface="Roboto"/>
                <a:cs typeface="Roboto"/>
                <a:sym typeface="Roboto"/>
              </a:rPr>
              <a:t>A compass for human prosperity</a:t>
            </a:r>
            <a:endParaRPr b="1" i="0" sz="3000" u="none" cap="none" strike="noStrike">
              <a:solidFill>
                <a:schemeClr val="dk1"/>
              </a:solidFill>
              <a:latin typeface="Roboto"/>
              <a:ea typeface="Roboto"/>
              <a:cs typeface="Roboto"/>
              <a:sym typeface="Roboto"/>
            </a:endParaRPr>
          </a:p>
        </p:txBody>
      </p:sp>
      <p:pic>
        <p:nvPicPr>
          <p:cNvPr id="167" name="Google Shape;167;p30"/>
          <p:cNvPicPr preferRelativeResize="0"/>
          <p:nvPr/>
        </p:nvPicPr>
        <p:blipFill rotWithShape="1">
          <a:blip r:embed="rId4">
            <a:alphaModFix/>
          </a:blip>
          <a:srcRect b="7431" l="0" r="0" t="1823"/>
          <a:stretch/>
        </p:blipFill>
        <p:spPr>
          <a:xfrm>
            <a:off x="1892875" y="76200"/>
            <a:ext cx="5360973" cy="4876798"/>
          </a:xfrm>
          <a:prstGeom prst="rect">
            <a:avLst/>
          </a:prstGeom>
          <a:noFill/>
          <a:ln>
            <a:noFill/>
          </a:ln>
        </p:spPr>
      </p:pic>
      <p:pic>
        <p:nvPicPr>
          <p:cNvPr id="168" name="Google Shape;168;p30"/>
          <p:cNvPicPr preferRelativeResize="0"/>
          <p:nvPr/>
        </p:nvPicPr>
        <p:blipFill rotWithShape="1">
          <a:blip r:embed="rId5">
            <a:alphaModFix/>
          </a:blip>
          <a:srcRect b="27488" l="0" r="0" t="0"/>
          <a:stretch/>
        </p:blipFill>
        <p:spPr>
          <a:xfrm>
            <a:off x="459152" y="1795676"/>
            <a:ext cx="1725294" cy="743714"/>
          </a:xfrm>
          <a:prstGeom prst="rect">
            <a:avLst/>
          </a:prstGeom>
          <a:noFill/>
          <a:ln>
            <a:noFill/>
          </a:ln>
        </p:spPr>
      </p:pic>
      <p:pic>
        <p:nvPicPr>
          <p:cNvPr descr="Text&#10;&#10;Description automatically generated with medium confidence" id="169" name="Google Shape;169;p30"/>
          <p:cNvPicPr preferRelativeResize="0"/>
          <p:nvPr/>
        </p:nvPicPr>
        <p:blipFill rotWithShape="1">
          <a:blip r:embed="rId6">
            <a:alphaModFix/>
          </a:blip>
          <a:srcRect b="0" l="41833" r="0" t="0"/>
          <a:stretch/>
        </p:blipFill>
        <p:spPr>
          <a:xfrm rot="10800000">
            <a:off x="6532412" y="3232898"/>
            <a:ext cx="2306788" cy="1262902"/>
          </a:xfrm>
          <a:prstGeom prst="rect">
            <a:avLst/>
          </a:prstGeom>
          <a:noFill/>
          <a:ln>
            <a:noFill/>
          </a:ln>
        </p:spPr>
      </p:pic>
      <p:pic>
        <p:nvPicPr>
          <p:cNvPr descr="Text&#10;&#10;Description automatically generated with medium confidence" id="170" name="Google Shape;170;p30"/>
          <p:cNvPicPr preferRelativeResize="0"/>
          <p:nvPr/>
        </p:nvPicPr>
        <p:blipFill rotWithShape="1">
          <a:blip r:embed="rId6">
            <a:alphaModFix/>
          </a:blip>
          <a:srcRect b="25530" l="4438" r="55927" t="16669"/>
          <a:stretch/>
        </p:blipFill>
        <p:spPr>
          <a:xfrm>
            <a:off x="6655662" y="899328"/>
            <a:ext cx="1823706" cy="825822"/>
          </a:xfrm>
          <a:prstGeom prst="rect">
            <a:avLst/>
          </a:prstGeom>
          <a:noFill/>
          <a:ln>
            <a:noFill/>
          </a:ln>
        </p:spPr>
      </p:pic>
      <p:pic>
        <p:nvPicPr>
          <p:cNvPr descr="A picture containing icon&#10;&#10;Description automatically generated" id="171" name="Google Shape;171;p30"/>
          <p:cNvPicPr preferRelativeResize="0"/>
          <p:nvPr/>
        </p:nvPicPr>
        <p:blipFill rotWithShape="1">
          <a:blip r:embed="rId7">
            <a:alphaModFix/>
          </a:blip>
          <a:srcRect b="0" l="0" r="0" t="0"/>
          <a:stretch/>
        </p:blipFill>
        <p:spPr>
          <a:xfrm>
            <a:off x="6698758" y="2626256"/>
            <a:ext cx="746900" cy="717546"/>
          </a:xfrm>
          <a:prstGeom prst="rect">
            <a:avLst/>
          </a:prstGeom>
          <a:noFill/>
          <a:ln>
            <a:noFill/>
          </a:ln>
        </p:spPr>
      </p:pic>
      <p:pic>
        <p:nvPicPr>
          <p:cNvPr id="172" name="Google Shape;172;p30"/>
          <p:cNvPicPr preferRelativeResize="0"/>
          <p:nvPr/>
        </p:nvPicPr>
        <p:blipFill rotWithShape="1">
          <a:blip r:embed="rId8">
            <a:alphaModFix/>
          </a:blip>
          <a:srcRect b="0" l="23322" r="22827" t="0"/>
          <a:stretch/>
        </p:blipFill>
        <p:spPr>
          <a:xfrm>
            <a:off x="8160736" y="1780975"/>
            <a:ext cx="656604" cy="697120"/>
          </a:xfrm>
          <a:prstGeom prst="rect">
            <a:avLst/>
          </a:prstGeom>
          <a:noFill/>
          <a:ln>
            <a:noFill/>
          </a:ln>
        </p:spPr>
      </p:pic>
      <p:pic>
        <p:nvPicPr>
          <p:cNvPr id="173" name="Google Shape;173;p30"/>
          <p:cNvPicPr preferRelativeResize="0"/>
          <p:nvPr/>
        </p:nvPicPr>
        <p:blipFill rotWithShape="1">
          <a:blip r:embed="rId9">
            <a:alphaModFix/>
          </a:blip>
          <a:srcRect b="0" l="0" r="0" t="0"/>
          <a:stretch/>
        </p:blipFill>
        <p:spPr>
          <a:xfrm>
            <a:off x="7192558" y="1813298"/>
            <a:ext cx="672847" cy="672847"/>
          </a:xfrm>
          <a:prstGeom prst="rect">
            <a:avLst/>
          </a:prstGeom>
          <a:noFill/>
          <a:ln>
            <a:noFill/>
          </a:ln>
        </p:spPr>
      </p:pic>
      <p:pic>
        <p:nvPicPr>
          <p:cNvPr descr="Shape&#10;&#10;Description automatically generated" id="174" name="Google Shape;174;p30"/>
          <p:cNvPicPr preferRelativeResize="0"/>
          <p:nvPr/>
        </p:nvPicPr>
        <p:blipFill rotWithShape="1">
          <a:blip r:embed="rId10">
            <a:alphaModFix/>
          </a:blip>
          <a:srcRect b="0" l="0" r="0" t="0"/>
          <a:stretch/>
        </p:blipFill>
        <p:spPr>
          <a:xfrm>
            <a:off x="7625102" y="2537011"/>
            <a:ext cx="928138" cy="928138"/>
          </a:xfrm>
          <a:prstGeom prst="rect">
            <a:avLst/>
          </a:prstGeom>
          <a:noFill/>
          <a:ln>
            <a:noFill/>
          </a:ln>
        </p:spPr>
      </p:pic>
      <p:grpSp>
        <p:nvGrpSpPr>
          <p:cNvPr id="175" name="Google Shape;175;p30"/>
          <p:cNvGrpSpPr/>
          <p:nvPr/>
        </p:nvGrpSpPr>
        <p:grpSpPr>
          <a:xfrm>
            <a:off x="723655" y="2922246"/>
            <a:ext cx="1196288" cy="1604325"/>
            <a:chOff x="458586" y="2558400"/>
            <a:chExt cx="1196288" cy="1604325"/>
          </a:xfrm>
        </p:grpSpPr>
        <p:sp>
          <p:nvSpPr>
            <p:cNvPr id="176" name="Google Shape;176;p30"/>
            <p:cNvSpPr txBox="1"/>
            <p:nvPr/>
          </p:nvSpPr>
          <p:spPr>
            <a:xfrm>
              <a:off x="491081" y="2558400"/>
              <a:ext cx="1131300" cy="392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B0F0"/>
                  </a:solidFill>
                  <a:latin typeface="Arial"/>
                  <a:ea typeface="Arial"/>
                  <a:cs typeface="Arial"/>
                  <a:sym typeface="Arial"/>
                </a:rPr>
                <a:t>PLANETARY </a:t>
              </a:r>
              <a:endParaRPr b="1"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B0F0"/>
                  </a:solidFill>
                  <a:latin typeface="Arial"/>
                  <a:ea typeface="Arial"/>
                  <a:cs typeface="Arial"/>
                  <a:sym typeface="Arial"/>
                </a:rPr>
                <a:t>BOUNDARIES</a:t>
              </a:r>
              <a:endParaRPr b="1" i="0" sz="1200" u="none" cap="none" strike="noStrike">
                <a:solidFill>
                  <a:schemeClr val="dk1"/>
                </a:solidFill>
                <a:latin typeface="Calibri"/>
                <a:ea typeface="Calibri"/>
                <a:cs typeface="Calibri"/>
                <a:sym typeface="Calibri"/>
              </a:endParaRPr>
            </a:p>
          </p:txBody>
        </p:sp>
        <p:pic>
          <p:nvPicPr>
            <p:cNvPr id="177" name="Google Shape;177;p30"/>
            <p:cNvPicPr preferRelativeResize="0"/>
            <p:nvPr/>
          </p:nvPicPr>
          <p:blipFill rotWithShape="1">
            <a:blip r:embed="rId11">
              <a:alphaModFix/>
            </a:blip>
            <a:srcRect b="0" l="0" r="0" t="0"/>
            <a:stretch/>
          </p:blipFill>
          <p:spPr>
            <a:xfrm>
              <a:off x="458586" y="2971800"/>
              <a:ext cx="1196288" cy="1190925"/>
            </a:xfrm>
            <a:prstGeom prst="rect">
              <a:avLst/>
            </a:prstGeom>
            <a:noFill/>
            <a:ln>
              <a:noFill/>
            </a:ln>
          </p:spPr>
        </p:pic>
      </p:grpSp>
      <p:sp>
        <p:nvSpPr>
          <p:cNvPr id="178" name="Google Shape;178;p30"/>
          <p:cNvSpPr/>
          <p:nvPr/>
        </p:nvSpPr>
        <p:spPr>
          <a:xfrm>
            <a:off x="-1049568" y="2055703"/>
            <a:ext cx="6080700" cy="2286000"/>
          </a:xfrm>
          <a:prstGeom prst="arc">
            <a:avLst>
              <a:gd fmla="val 16774162" name="adj1"/>
              <a:gd fmla="val 20151805" name="adj2"/>
            </a:avLst>
          </a:prstGeom>
          <a:noFill/>
          <a:ln cap="flat" cmpd="sng" w="28575">
            <a:solidFill>
              <a:srgbClr val="44D345"/>
            </a:solidFill>
            <a:prstDash val="solid"/>
            <a:round/>
            <a:headEnd len="sm" w="sm" type="none"/>
            <a:tailEnd len="sm" w="sm" type="triangl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30"/>
          <p:cNvSpPr/>
          <p:nvPr/>
        </p:nvSpPr>
        <p:spPr>
          <a:xfrm rot="-889499">
            <a:off x="-625945" y="2970136"/>
            <a:ext cx="9144193" cy="1925574"/>
          </a:xfrm>
          <a:prstGeom prst="arc">
            <a:avLst>
              <a:gd fmla="val 12433451" name="adj1"/>
              <a:gd fmla="val 14085782" name="adj2"/>
            </a:avLst>
          </a:prstGeom>
          <a:noFill/>
          <a:ln cap="flat" cmpd="sng" w="28575">
            <a:solidFill>
              <a:srgbClr val="44D345"/>
            </a:solidFill>
            <a:prstDash val="solid"/>
            <a:round/>
            <a:headEnd len="sm" w="sm" type="none"/>
            <a:tailEnd len="sm" w="sm" type="triangl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30"/>
          <p:cNvSpPr txBox="1"/>
          <p:nvPr/>
        </p:nvSpPr>
        <p:spPr>
          <a:xfrm>
            <a:off x="8534400" y="4800600"/>
            <a:ext cx="3810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
        <p:nvSpPr>
          <p:cNvPr id="181" name="Google Shape;181;p30"/>
          <p:cNvSpPr txBox="1"/>
          <p:nvPr/>
        </p:nvSpPr>
        <p:spPr>
          <a:xfrm>
            <a:off x="7239000" y="4800600"/>
            <a:ext cx="13716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Roboto Light"/>
                <a:ea typeface="Roboto Light"/>
                <a:cs typeface="Roboto Light"/>
                <a:sym typeface="Roboto Light"/>
              </a:rPr>
              <a:t>Raworth 2017</a:t>
            </a:r>
            <a:endParaRPr b="0" i="0" sz="900" u="none" cap="none" strike="noStrike">
              <a:solidFill>
                <a:schemeClr val="lt1"/>
              </a:solidFill>
              <a:latin typeface="Roboto Light"/>
              <a:ea typeface="Roboto Light"/>
              <a:cs typeface="Roboto Light"/>
              <a:sym typeface="Roboto Light"/>
            </a:endParaRPr>
          </a:p>
        </p:txBody>
      </p:sp>
      <p:sp>
        <p:nvSpPr>
          <p:cNvPr id="182" name="Google Shape;182;p30"/>
          <p:cNvSpPr txBox="1"/>
          <p:nvPr/>
        </p:nvSpPr>
        <p:spPr>
          <a:xfrm>
            <a:off x="1140625" y="4800600"/>
            <a:ext cx="2288400" cy="228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chemeClr val="dk1"/>
                </a:solidFill>
                <a:latin typeface="Roboto Light"/>
                <a:ea typeface="Roboto Light"/>
                <a:cs typeface="Roboto Light"/>
                <a:sym typeface="Roboto Light"/>
              </a:rPr>
              <a:t>UN 2015, Steffen et al 2015</a:t>
            </a:r>
            <a:endParaRPr b="0" i="0" sz="900" u="none" cap="none" strike="noStrike">
              <a:solidFill>
                <a:schemeClr val="dk1"/>
              </a:solidFill>
              <a:latin typeface="Roboto Light"/>
              <a:ea typeface="Roboto Light"/>
              <a:cs typeface="Roboto Light"/>
              <a:sym typeface="Roboto Light"/>
            </a:endParaRPr>
          </a:p>
        </p:txBody>
      </p:sp>
      <p:sp>
        <p:nvSpPr>
          <p:cNvPr id="183" name="Google Shape;183;p30"/>
          <p:cNvSpPr txBox="1"/>
          <p:nvPr/>
        </p:nvSpPr>
        <p:spPr>
          <a:xfrm>
            <a:off x="533400" y="457200"/>
            <a:ext cx="1576800" cy="1393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i="0" lang="en-GB" sz="2100" u="none" cap="none" strike="noStrike">
                <a:solidFill>
                  <a:schemeClr val="dk1"/>
                </a:solidFill>
                <a:latin typeface="Roboto"/>
                <a:ea typeface="Roboto"/>
                <a:cs typeface="Roboto"/>
                <a:sym typeface="Roboto"/>
              </a:rPr>
              <a:t>A compass for human prosperity</a:t>
            </a:r>
            <a:endParaRPr b="1" i="0" sz="2100" u="none" cap="none" strike="noStrike">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
                                        <p:tgtEl>
                                          <p:spTgt spid="175"/>
                                        </p:tgtEl>
                                      </p:cBhvr>
                                    </p:animEffect>
                                  </p:childTnLst>
                                </p:cTn>
                              </p:par>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
                                        <p:tgtEl>
                                          <p:spTgt spid="170"/>
                                        </p:tgtEl>
                                      </p:cBhvr>
                                    </p:animEffect>
                                  </p:childTnLst>
                                </p:cTn>
                              </p:par>
                              <p:par>
                                <p:cTn fill="hold" nodeType="with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
                                        <p:tgtEl>
                                          <p:spTgt spid="171"/>
                                        </p:tgtEl>
                                      </p:cBhvr>
                                    </p:animEffect>
                                  </p:childTnLst>
                                </p:cTn>
                              </p:par>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
                                        <p:tgtEl>
                                          <p:spTgt spid="173"/>
                                        </p:tgtEl>
                                      </p:cBhvr>
                                    </p:animEffect>
                                  </p:childTnLst>
                                </p:cTn>
                              </p:par>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
                                        <p:tgtEl>
                                          <p:spTgt spid="174"/>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A picture containing icon&#10;&#10;Description automatically generated" id="189" name="Google Shape;189;p31"/>
          <p:cNvPicPr preferRelativeResize="0"/>
          <p:nvPr/>
        </p:nvPicPr>
        <p:blipFill rotWithShape="1">
          <a:blip r:embed="rId3">
            <a:alphaModFix/>
          </a:blip>
          <a:srcRect b="0" l="0" r="0" t="0"/>
          <a:stretch/>
        </p:blipFill>
        <p:spPr>
          <a:xfrm>
            <a:off x="143506" y="4569972"/>
            <a:ext cx="918106" cy="497805"/>
          </a:xfrm>
          <a:prstGeom prst="rect">
            <a:avLst/>
          </a:prstGeom>
          <a:noFill/>
          <a:ln>
            <a:noFill/>
          </a:ln>
        </p:spPr>
      </p:pic>
      <p:sp>
        <p:nvSpPr>
          <p:cNvPr id="190" name="Google Shape;190;p31"/>
          <p:cNvSpPr txBox="1"/>
          <p:nvPr/>
        </p:nvSpPr>
        <p:spPr>
          <a:xfrm>
            <a:off x="381000" y="228600"/>
            <a:ext cx="8382000" cy="457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Roboto"/>
                <a:ea typeface="Roboto"/>
                <a:cs typeface="Roboto"/>
                <a:sym typeface="Roboto"/>
              </a:rPr>
              <a:t>A compass for human prosperity</a:t>
            </a:r>
            <a:endParaRPr b="1" i="0" sz="3000" u="none" cap="none" strike="noStrike">
              <a:solidFill>
                <a:schemeClr val="dk1"/>
              </a:solidFill>
              <a:latin typeface="Roboto"/>
              <a:ea typeface="Roboto"/>
              <a:cs typeface="Roboto"/>
              <a:sym typeface="Roboto"/>
            </a:endParaRPr>
          </a:p>
        </p:txBody>
      </p:sp>
      <p:pic>
        <p:nvPicPr>
          <p:cNvPr id="191" name="Google Shape;191;p31"/>
          <p:cNvPicPr preferRelativeResize="0"/>
          <p:nvPr/>
        </p:nvPicPr>
        <p:blipFill rotWithShape="1">
          <a:blip r:embed="rId4">
            <a:alphaModFix/>
          </a:blip>
          <a:srcRect b="7431" l="0" r="0" t="1823"/>
          <a:stretch/>
        </p:blipFill>
        <p:spPr>
          <a:xfrm>
            <a:off x="1892875" y="76200"/>
            <a:ext cx="5360973" cy="4876798"/>
          </a:xfrm>
          <a:prstGeom prst="rect">
            <a:avLst/>
          </a:prstGeom>
          <a:noFill/>
          <a:ln>
            <a:noFill/>
          </a:ln>
        </p:spPr>
      </p:pic>
      <p:pic>
        <p:nvPicPr>
          <p:cNvPr descr="Text&#10;&#10;Description automatically generated with medium confidence" id="192" name="Google Shape;192;p31"/>
          <p:cNvPicPr preferRelativeResize="0"/>
          <p:nvPr/>
        </p:nvPicPr>
        <p:blipFill rotWithShape="1">
          <a:blip r:embed="rId5">
            <a:alphaModFix/>
          </a:blip>
          <a:srcRect b="0" l="41833" r="0" t="0"/>
          <a:stretch/>
        </p:blipFill>
        <p:spPr>
          <a:xfrm rot="10800000">
            <a:off x="6532412" y="3232898"/>
            <a:ext cx="2306788" cy="1262902"/>
          </a:xfrm>
          <a:prstGeom prst="rect">
            <a:avLst/>
          </a:prstGeom>
          <a:noFill/>
          <a:ln>
            <a:noFill/>
          </a:ln>
        </p:spPr>
      </p:pic>
      <p:pic>
        <p:nvPicPr>
          <p:cNvPr descr="Text&#10;&#10;Description automatically generated with medium confidence" id="193" name="Google Shape;193;p31"/>
          <p:cNvPicPr preferRelativeResize="0"/>
          <p:nvPr/>
        </p:nvPicPr>
        <p:blipFill rotWithShape="1">
          <a:blip r:embed="rId5">
            <a:alphaModFix/>
          </a:blip>
          <a:srcRect b="25530" l="4438" r="55927" t="16669"/>
          <a:stretch/>
        </p:blipFill>
        <p:spPr>
          <a:xfrm>
            <a:off x="6655662" y="899328"/>
            <a:ext cx="1823706" cy="825822"/>
          </a:xfrm>
          <a:prstGeom prst="rect">
            <a:avLst/>
          </a:prstGeom>
          <a:noFill/>
          <a:ln>
            <a:noFill/>
          </a:ln>
        </p:spPr>
      </p:pic>
      <p:pic>
        <p:nvPicPr>
          <p:cNvPr descr="A picture containing icon&#10;&#10;Description automatically generated" id="194" name="Google Shape;194;p31"/>
          <p:cNvPicPr preferRelativeResize="0"/>
          <p:nvPr/>
        </p:nvPicPr>
        <p:blipFill rotWithShape="1">
          <a:blip r:embed="rId6">
            <a:alphaModFix/>
          </a:blip>
          <a:srcRect b="0" l="0" r="0" t="0"/>
          <a:stretch/>
        </p:blipFill>
        <p:spPr>
          <a:xfrm>
            <a:off x="6698758" y="2626256"/>
            <a:ext cx="746900" cy="717546"/>
          </a:xfrm>
          <a:prstGeom prst="rect">
            <a:avLst/>
          </a:prstGeom>
          <a:noFill/>
          <a:ln>
            <a:noFill/>
          </a:ln>
        </p:spPr>
      </p:pic>
      <p:pic>
        <p:nvPicPr>
          <p:cNvPr id="195" name="Google Shape;195;p31"/>
          <p:cNvPicPr preferRelativeResize="0"/>
          <p:nvPr/>
        </p:nvPicPr>
        <p:blipFill rotWithShape="1">
          <a:blip r:embed="rId7">
            <a:alphaModFix/>
          </a:blip>
          <a:srcRect b="0" l="23322" r="22827" t="0"/>
          <a:stretch/>
        </p:blipFill>
        <p:spPr>
          <a:xfrm>
            <a:off x="8160736" y="1780975"/>
            <a:ext cx="656604" cy="697120"/>
          </a:xfrm>
          <a:prstGeom prst="rect">
            <a:avLst/>
          </a:prstGeom>
          <a:noFill/>
          <a:ln>
            <a:noFill/>
          </a:ln>
        </p:spPr>
      </p:pic>
      <p:pic>
        <p:nvPicPr>
          <p:cNvPr id="196" name="Google Shape;196;p31"/>
          <p:cNvPicPr preferRelativeResize="0"/>
          <p:nvPr/>
        </p:nvPicPr>
        <p:blipFill rotWithShape="1">
          <a:blip r:embed="rId8">
            <a:alphaModFix/>
          </a:blip>
          <a:srcRect b="0" l="0" r="0" t="0"/>
          <a:stretch/>
        </p:blipFill>
        <p:spPr>
          <a:xfrm>
            <a:off x="7192558" y="1813298"/>
            <a:ext cx="672847" cy="672847"/>
          </a:xfrm>
          <a:prstGeom prst="rect">
            <a:avLst/>
          </a:prstGeom>
          <a:noFill/>
          <a:ln>
            <a:noFill/>
          </a:ln>
        </p:spPr>
      </p:pic>
      <p:pic>
        <p:nvPicPr>
          <p:cNvPr descr="Shape&#10;&#10;Description automatically generated" id="197" name="Google Shape;197;p31"/>
          <p:cNvPicPr preferRelativeResize="0"/>
          <p:nvPr/>
        </p:nvPicPr>
        <p:blipFill rotWithShape="1">
          <a:blip r:embed="rId9">
            <a:alphaModFix/>
          </a:blip>
          <a:srcRect b="0" l="0" r="0" t="0"/>
          <a:stretch/>
        </p:blipFill>
        <p:spPr>
          <a:xfrm>
            <a:off x="7625102" y="2537011"/>
            <a:ext cx="928138" cy="928138"/>
          </a:xfrm>
          <a:prstGeom prst="rect">
            <a:avLst/>
          </a:prstGeom>
          <a:noFill/>
          <a:ln>
            <a:noFill/>
          </a:ln>
        </p:spPr>
      </p:pic>
      <p:sp>
        <p:nvSpPr>
          <p:cNvPr id="198" name="Google Shape;198;p31"/>
          <p:cNvSpPr txBox="1"/>
          <p:nvPr/>
        </p:nvSpPr>
        <p:spPr>
          <a:xfrm>
            <a:off x="8534400" y="4800600"/>
            <a:ext cx="3810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
        <p:nvSpPr>
          <p:cNvPr id="199" name="Google Shape;199;p31"/>
          <p:cNvSpPr txBox="1"/>
          <p:nvPr/>
        </p:nvSpPr>
        <p:spPr>
          <a:xfrm>
            <a:off x="7239000" y="4800600"/>
            <a:ext cx="13716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Roboto Light"/>
                <a:ea typeface="Roboto Light"/>
                <a:cs typeface="Roboto Light"/>
                <a:sym typeface="Roboto Light"/>
              </a:rPr>
              <a:t>Raworth 2017</a:t>
            </a:r>
            <a:endParaRPr b="0" i="0" sz="900" u="none" cap="none" strike="noStrike">
              <a:solidFill>
                <a:schemeClr val="lt1"/>
              </a:solidFill>
              <a:latin typeface="Roboto Light"/>
              <a:ea typeface="Roboto Light"/>
              <a:cs typeface="Roboto Light"/>
              <a:sym typeface="Roboto Light"/>
            </a:endParaRPr>
          </a:p>
        </p:txBody>
      </p:sp>
      <p:sp>
        <p:nvSpPr>
          <p:cNvPr id="200" name="Google Shape;200;p31"/>
          <p:cNvSpPr txBox="1"/>
          <p:nvPr/>
        </p:nvSpPr>
        <p:spPr>
          <a:xfrm>
            <a:off x="533400" y="457200"/>
            <a:ext cx="1576800" cy="1393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i="0" lang="en-GB" sz="2100" u="none" cap="none" strike="noStrike">
                <a:solidFill>
                  <a:schemeClr val="dk1"/>
                </a:solidFill>
                <a:latin typeface="Roboto"/>
                <a:ea typeface="Roboto"/>
                <a:cs typeface="Roboto"/>
                <a:sym typeface="Roboto"/>
              </a:rPr>
              <a:t>A compass for human prosperity</a:t>
            </a:r>
            <a:endParaRPr b="1" i="0" sz="2100" u="none" cap="none" strike="noStrike">
              <a:solidFill>
                <a:schemeClr val="dk1"/>
              </a:solidFill>
              <a:latin typeface="Roboto"/>
              <a:ea typeface="Roboto"/>
              <a:cs typeface="Roboto"/>
              <a:sym typeface="Roboto"/>
            </a:endParaRPr>
          </a:p>
        </p:txBody>
      </p:sp>
      <p:pic>
        <p:nvPicPr>
          <p:cNvPr descr="Shape&#10;&#10;Description automatically generated" id="201" name="Google Shape;201;p31"/>
          <p:cNvPicPr preferRelativeResize="0"/>
          <p:nvPr/>
        </p:nvPicPr>
        <p:blipFill rotWithShape="1">
          <a:blip r:embed="rId10">
            <a:alphaModFix/>
          </a:blip>
          <a:srcRect b="0" l="0" r="0" t="0"/>
          <a:stretch/>
        </p:blipFill>
        <p:spPr>
          <a:xfrm>
            <a:off x="176079" y="1903101"/>
            <a:ext cx="2063357" cy="183259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2"/>
          <p:cNvPicPr preferRelativeResize="0"/>
          <p:nvPr/>
        </p:nvPicPr>
        <p:blipFill rotWithShape="1">
          <a:blip r:embed="rId3">
            <a:alphaModFix/>
          </a:blip>
          <a:srcRect b="7320" l="0" r="0" t="1629"/>
          <a:stretch/>
        </p:blipFill>
        <p:spPr>
          <a:xfrm>
            <a:off x="1898175" y="76200"/>
            <a:ext cx="5347651" cy="4866702"/>
          </a:xfrm>
          <a:prstGeom prst="rect">
            <a:avLst/>
          </a:prstGeom>
          <a:noFill/>
          <a:ln>
            <a:noFill/>
          </a:ln>
        </p:spPr>
      </p:pic>
      <p:pic>
        <p:nvPicPr>
          <p:cNvPr descr="A picture containing icon&#10;&#10;Description automatically generated" id="208" name="Google Shape;208;p32"/>
          <p:cNvPicPr preferRelativeResize="0"/>
          <p:nvPr/>
        </p:nvPicPr>
        <p:blipFill rotWithShape="1">
          <a:blip r:embed="rId4">
            <a:alphaModFix/>
          </a:blip>
          <a:srcRect b="0" l="0" r="0" t="0"/>
          <a:stretch/>
        </p:blipFill>
        <p:spPr>
          <a:xfrm>
            <a:off x="143506" y="4569972"/>
            <a:ext cx="918106" cy="497805"/>
          </a:xfrm>
          <a:prstGeom prst="rect">
            <a:avLst/>
          </a:prstGeom>
          <a:noFill/>
          <a:ln>
            <a:noFill/>
          </a:ln>
        </p:spPr>
      </p:pic>
      <p:sp>
        <p:nvSpPr>
          <p:cNvPr id="209" name="Google Shape;209;p32"/>
          <p:cNvSpPr txBox="1"/>
          <p:nvPr/>
        </p:nvSpPr>
        <p:spPr>
          <a:xfrm>
            <a:off x="8534400" y="4800600"/>
            <a:ext cx="3810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endParaRPr b="1" i="0" sz="900" u="none" cap="none" strike="noStrike">
              <a:solidFill>
                <a:srgbClr val="000000"/>
              </a:solidFill>
              <a:latin typeface="Roboto"/>
              <a:ea typeface="Roboto"/>
              <a:cs typeface="Roboto"/>
              <a:sym typeface="Roboto"/>
            </a:endParaRPr>
          </a:p>
        </p:txBody>
      </p:sp>
      <p:sp>
        <p:nvSpPr>
          <p:cNvPr id="210" name="Google Shape;210;p32"/>
          <p:cNvSpPr txBox="1"/>
          <p:nvPr/>
        </p:nvSpPr>
        <p:spPr>
          <a:xfrm>
            <a:off x="6629400" y="4800600"/>
            <a:ext cx="19812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Roboto Light"/>
                <a:ea typeface="Roboto Light"/>
                <a:cs typeface="Roboto Light"/>
                <a:sym typeface="Roboto Light"/>
              </a:rPr>
              <a:t>Raworth 2017, Steffen et al (2015)</a:t>
            </a:r>
            <a:endParaRPr b="0" i="0" sz="900" u="none" cap="none" strike="noStrike">
              <a:solidFill>
                <a:schemeClr val="dk1"/>
              </a:solidFill>
              <a:latin typeface="Roboto Light"/>
              <a:ea typeface="Roboto Light"/>
              <a:cs typeface="Roboto Light"/>
              <a:sym typeface="Roboto Light"/>
            </a:endParaRPr>
          </a:p>
        </p:txBody>
      </p:sp>
      <p:sp>
        <p:nvSpPr>
          <p:cNvPr id="211" name="Google Shape;211;p32"/>
          <p:cNvSpPr txBox="1"/>
          <p:nvPr/>
        </p:nvSpPr>
        <p:spPr>
          <a:xfrm>
            <a:off x="7475373" y="679882"/>
            <a:ext cx="1348500" cy="4977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900"/>
              <a:buFont typeface="Arial"/>
              <a:buNone/>
            </a:pPr>
            <a:r>
              <a:rPr b="0" i="0" lang="en-GB" sz="900" u="none" cap="none" strike="noStrike">
                <a:solidFill>
                  <a:schemeClr val="dk1"/>
                </a:solidFill>
                <a:latin typeface="Roboto Light"/>
                <a:ea typeface="Roboto Light"/>
                <a:cs typeface="Roboto Light"/>
                <a:sym typeface="Roboto Light"/>
              </a:rPr>
              <a:t>Beyond the boundary</a:t>
            </a:r>
            <a:endParaRPr b="0" i="0" sz="900" u="none" cap="none" strike="noStrike">
              <a:solidFill>
                <a:schemeClr val="dk1"/>
              </a:solidFill>
              <a:latin typeface="Roboto Light"/>
              <a:ea typeface="Roboto Light"/>
              <a:cs typeface="Roboto Light"/>
              <a:sym typeface="Roboto Light"/>
            </a:endParaRPr>
          </a:p>
          <a:p>
            <a:pPr indent="0" lvl="0" marL="0" marR="0" rtl="0" algn="l">
              <a:lnSpc>
                <a:spcPct val="150000"/>
              </a:lnSpc>
              <a:spcBef>
                <a:spcPts val="0"/>
              </a:spcBef>
              <a:spcAft>
                <a:spcPts val="0"/>
              </a:spcAft>
              <a:buClr>
                <a:srgbClr val="000000"/>
              </a:buClr>
              <a:buSzPts val="900"/>
              <a:buFont typeface="Arial"/>
              <a:buNone/>
            </a:pPr>
            <a:r>
              <a:rPr b="0" i="0" lang="en-GB" sz="900" u="none" cap="none" strike="noStrike">
                <a:solidFill>
                  <a:schemeClr val="dk1"/>
                </a:solidFill>
                <a:latin typeface="Roboto Light"/>
                <a:ea typeface="Roboto Light"/>
                <a:cs typeface="Roboto Light"/>
                <a:sym typeface="Roboto Light"/>
              </a:rPr>
              <a:t>Boundary not quantified</a:t>
            </a:r>
            <a:endParaRPr b="0" i="0" sz="900" u="none" cap="none" strike="noStrike">
              <a:solidFill>
                <a:schemeClr val="dk1"/>
              </a:solidFill>
              <a:latin typeface="Roboto Light"/>
              <a:ea typeface="Roboto Light"/>
              <a:cs typeface="Roboto Light"/>
              <a:sym typeface="Roboto Light"/>
            </a:endParaRPr>
          </a:p>
        </p:txBody>
      </p:sp>
      <p:sp>
        <p:nvSpPr>
          <p:cNvPr id="212" name="Google Shape;212;p32"/>
          <p:cNvSpPr/>
          <p:nvPr/>
        </p:nvSpPr>
        <p:spPr>
          <a:xfrm>
            <a:off x="7245825" y="660211"/>
            <a:ext cx="157500" cy="157500"/>
          </a:xfrm>
          <a:prstGeom prst="rect">
            <a:avLst/>
          </a:prstGeom>
          <a:solidFill>
            <a:srgbClr val="E60B0B"/>
          </a:solidFill>
          <a:ln cap="flat" cmpd="sng" w="9525">
            <a:solidFill>
              <a:srgbClr val="E60B0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32"/>
          <p:cNvSpPr/>
          <p:nvPr/>
        </p:nvSpPr>
        <p:spPr>
          <a:xfrm>
            <a:off x="7245825" y="876857"/>
            <a:ext cx="157500" cy="157500"/>
          </a:xfrm>
          <a:prstGeom prst="rect">
            <a:avLst/>
          </a:prstGeom>
          <a:solidFill>
            <a:srgbClr val="C2CCD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32"/>
          <p:cNvSpPr txBox="1"/>
          <p:nvPr/>
        </p:nvSpPr>
        <p:spPr>
          <a:xfrm>
            <a:off x="533400" y="457200"/>
            <a:ext cx="1576800" cy="1393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i="0" lang="en-GB" sz="2100" u="none" cap="none" strike="noStrike">
                <a:solidFill>
                  <a:schemeClr val="dk1"/>
                </a:solidFill>
                <a:latin typeface="Roboto"/>
                <a:ea typeface="Roboto"/>
                <a:cs typeface="Roboto"/>
                <a:sym typeface="Roboto"/>
              </a:rPr>
              <a:t>A world dangerously out of balance</a:t>
            </a:r>
            <a:endParaRPr b="1" i="0" sz="2100" u="none" cap="none" strike="noStrike">
              <a:solidFill>
                <a:schemeClr val="dk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